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7" r:id="rId5"/>
    <p:sldMasterId id="2147493640" r:id="rId6"/>
    <p:sldMasterId id="2147493654" r:id="rId7"/>
    <p:sldMasterId id="2147493667" r:id="rId8"/>
  </p:sldMasterIdLst>
  <p:notesMasterIdLst>
    <p:notesMasterId r:id="rId94"/>
  </p:notesMasterIdLst>
  <p:handoutMasterIdLst>
    <p:handoutMasterId r:id="rId95"/>
  </p:handoutMasterIdLst>
  <p:sldIdLst>
    <p:sldId id="959" r:id="rId9"/>
    <p:sldId id="985" r:id="rId10"/>
    <p:sldId id="952" r:id="rId11"/>
    <p:sldId id="986" r:id="rId12"/>
    <p:sldId id="824" r:id="rId13"/>
    <p:sldId id="826" r:id="rId14"/>
    <p:sldId id="827" r:id="rId15"/>
    <p:sldId id="878" r:id="rId16"/>
    <p:sldId id="831" r:id="rId17"/>
    <p:sldId id="834" r:id="rId18"/>
    <p:sldId id="879" r:id="rId19"/>
    <p:sldId id="832" r:id="rId20"/>
    <p:sldId id="880" r:id="rId21"/>
    <p:sldId id="833" r:id="rId22"/>
    <p:sldId id="851" r:id="rId23"/>
    <p:sldId id="836" r:id="rId24"/>
    <p:sldId id="837" r:id="rId25"/>
    <p:sldId id="949" r:id="rId26"/>
    <p:sldId id="881" r:id="rId27"/>
    <p:sldId id="932" r:id="rId28"/>
    <p:sldId id="882" r:id="rId29"/>
    <p:sldId id="835" r:id="rId30"/>
    <p:sldId id="852" r:id="rId31"/>
    <p:sldId id="828" r:id="rId32"/>
    <p:sldId id="974" r:id="rId33"/>
    <p:sldId id="969" r:id="rId34"/>
    <p:sldId id="971" r:id="rId35"/>
    <p:sldId id="972" r:id="rId36"/>
    <p:sldId id="968" r:id="rId37"/>
    <p:sldId id="970" r:id="rId38"/>
    <p:sldId id="973" r:id="rId39"/>
    <p:sldId id="967" r:id="rId40"/>
    <p:sldId id="898" r:id="rId41"/>
    <p:sldId id="975" r:id="rId42"/>
    <p:sldId id="421" r:id="rId43"/>
    <p:sldId id="339" r:id="rId44"/>
    <p:sldId id="900" r:id="rId45"/>
    <p:sldId id="343" r:id="rId46"/>
    <p:sldId id="344" r:id="rId47"/>
    <p:sldId id="345" r:id="rId48"/>
    <p:sldId id="347" r:id="rId49"/>
    <p:sldId id="348" r:id="rId50"/>
    <p:sldId id="346" r:id="rId51"/>
    <p:sldId id="901" r:id="rId52"/>
    <p:sldId id="902" r:id="rId53"/>
    <p:sldId id="904" r:id="rId54"/>
    <p:sldId id="905" r:id="rId55"/>
    <p:sldId id="909" r:id="rId56"/>
    <p:sldId id="908" r:id="rId57"/>
    <p:sldId id="910" r:id="rId58"/>
    <p:sldId id="976" r:id="rId59"/>
    <p:sldId id="427" r:id="rId60"/>
    <p:sldId id="337" r:id="rId61"/>
    <p:sldId id="338" r:id="rId62"/>
    <p:sldId id="364" r:id="rId63"/>
    <p:sldId id="340" r:id="rId64"/>
    <p:sldId id="341" r:id="rId65"/>
    <p:sldId id="912" r:id="rId66"/>
    <p:sldId id="911" r:id="rId67"/>
    <p:sldId id="907" r:id="rId68"/>
    <p:sldId id="916" r:id="rId69"/>
    <p:sldId id="917" r:id="rId70"/>
    <p:sldId id="918" r:id="rId71"/>
    <p:sldId id="365" r:id="rId72"/>
    <p:sldId id="919" r:id="rId73"/>
    <p:sldId id="920" r:id="rId74"/>
    <p:sldId id="349" r:id="rId75"/>
    <p:sldId id="921" r:id="rId76"/>
    <p:sldId id="977" r:id="rId77"/>
    <p:sldId id="923" r:id="rId78"/>
    <p:sldId id="924" r:id="rId79"/>
    <p:sldId id="927" r:id="rId80"/>
    <p:sldId id="981" r:id="rId81"/>
    <p:sldId id="982" r:id="rId82"/>
    <p:sldId id="983" r:id="rId83"/>
    <p:sldId id="984" r:id="rId84"/>
    <p:sldId id="350" r:id="rId85"/>
    <p:sldId id="351" r:id="rId86"/>
    <p:sldId id="352" r:id="rId87"/>
    <p:sldId id="353" r:id="rId88"/>
    <p:sldId id="925" r:id="rId89"/>
    <p:sldId id="926" r:id="rId90"/>
    <p:sldId id="980" r:id="rId91"/>
    <p:sldId id="930" r:id="rId92"/>
    <p:sldId id="957" r:id="rId9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0"/>
    <p:restoredTop sz="96793"/>
  </p:normalViewPr>
  <p:slideViewPr>
    <p:cSldViewPr snapToObjects="1">
      <p:cViewPr varScale="1">
        <p:scale>
          <a:sx n="204" d="100"/>
          <a:sy n="204" d="100"/>
        </p:scale>
        <p:origin x="440" y="288"/>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handoutMaster" Target="handoutMasters/handoutMaster1.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80" Type="http://schemas.openxmlformats.org/officeDocument/2006/relationships/slide" Target="slides/slide72.xml"/><Relationship Id="rId85" Type="http://schemas.openxmlformats.org/officeDocument/2006/relationships/slide" Target="slides/slide77.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slide" Target="slides/slide75.xml"/><Relationship Id="rId88" Type="http://schemas.openxmlformats.org/officeDocument/2006/relationships/slide" Target="slides/slide80.xml"/><Relationship Id="rId91" Type="http://schemas.openxmlformats.org/officeDocument/2006/relationships/slide" Target="slides/slide83.xml"/><Relationship Id="rId9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slide" Target="slides/slide73.xml"/><Relationship Id="rId86" Type="http://schemas.openxmlformats.org/officeDocument/2006/relationships/slide" Target="slides/slide78.xml"/><Relationship Id="rId94" Type="http://schemas.openxmlformats.org/officeDocument/2006/relationships/notesMaster" Target="notesMasters/notesMaster1.xml"/><Relationship Id="rId9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viewProps" Target="view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1/18/24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tiff>
</file>

<file path=ppt/media/image2.jpeg>
</file>

<file path=ppt/media/image22.jpeg>
</file>

<file path=ppt/media/image23.png>
</file>

<file path=ppt/media/image24.tiff>
</file>

<file path=ppt/media/image25.png>
</file>

<file path=ppt/media/image26.png>
</file>

<file path=ppt/media/image27.png>
</file>

<file path=ppt/media/image28.tiff>
</file>

<file path=ppt/media/image29.png>
</file>

<file path=ppt/media/image3.tiff>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39.png>
</file>

<file path=ppt/media/image4.jpeg>
</file>

<file path=ppt/media/image40.png>
</file>

<file path=ppt/media/image41.png>
</file>

<file path=ppt/media/image42.jpeg>
</file>

<file path=ppt/media/image43.jpeg>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1/18/24</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19</a:t>
            </a:fld>
            <a:endParaRPr lang="en-US" altLang="en-US"/>
          </a:p>
        </p:txBody>
      </p:sp>
    </p:spTree>
    <p:extLst>
      <p:ext uri="{BB962C8B-B14F-4D97-AF65-F5344CB8AC3E}">
        <p14:creationId xmlns:p14="http://schemas.microsoft.com/office/powerpoint/2010/main" val="1014744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21</a:t>
            </a:fld>
            <a:endParaRPr lang="en-US" altLang="en-US"/>
          </a:p>
        </p:txBody>
      </p:sp>
    </p:spTree>
    <p:extLst>
      <p:ext uri="{BB962C8B-B14F-4D97-AF65-F5344CB8AC3E}">
        <p14:creationId xmlns:p14="http://schemas.microsoft.com/office/powerpoint/2010/main" val="30234095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25</a:t>
            </a:fld>
            <a:endParaRPr lang="en-US" altLang="en-US"/>
          </a:p>
        </p:txBody>
      </p:sp>
    </p:spTree>
    <p:extLst>
      <p:ext uri="{BB962C8B-B14F-4D97-AF65-F5344CB8AC3E}">
        <p14:creationId xmlns:p14="http://schemas.microsoft.com/office/powerpoint/2010/main" val="211840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32</a:t>
            </a:fld>
            <a:endParaRPr lang="en-US" altLang="en-US"/>
          </a:p>
        </p:txBody>
      </p:sp>
    </p:spTree>
    <p:extLst>
      <p:ext uri="{BB962C8B-B14F-4D97-AF65-F5344CB8AC3E}">
        <p14:creationId xmlns:p14="http://schemas.microsoft.com/office/powerpoint/2010/main" val="615507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34</a:t>
            </a:fld>
            <a:endParaRPr lang="en-US" altLang="en-US"/>
          </a:p>
        </p:txBody>
      </p:sp>
    </p:spTree>
    <p:extLst>
      <p:ext uri="{BB962C8B-B14F-4D97-AF65-F5344CB8AC3E}">
        <p14:creationId xmlns:p14="http://schemas.microsoft.com/office/powerpoint/2010/main" val="2573623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1910697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035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51</a:t>
            </a:fld>
            <a:endParaRPr lang="en-US" altLang="en-US"/>
          </a:p>
        </p:txBody>
      </p:sp>
    </p:spTree>
    <p:extLst>
      <p:ext uri="{BB962C8B-B14F-4D97-AF65-F5344CB8AC3E}">
        <p14:creationId xmlns:p14="http://schemas.microsoft.com/office/powerpoint/2010/main" val="57105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62</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63</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69</a:t>
            </a:fld>
            <a:endParaRPr lang="en-US" altLang="en-US"/>
          </a:p>
        </p:txBody>
      </p:sp>
    </p:spTree>
    <p:extLst>
      <p:ext uri="{BB962C8B-B14F-4D97-AF65-F5344CB8AC3E}">
        <p14:creationId xmlns:p14="http://schemas.microsoft.com/office/powerpoint/2010/main" val="24756270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2585411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5</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7877427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85</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7</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8</a:t>
            </a:fld>
            <a:endParaRPr lang="en-US" altLang="en-US"/>
          </a:p>
        </p:txBody>
      </p:sp>
    </p:spTree>
    <p:extLst>
      <p:ext uri="{BB962C8B-B14F-4D97-AF65-F5344CB8AC3E}">
        <p14:creationId xmlns:p14="http://schemas.microsoft.com/office/powerpoint/2010/main" val="650598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11</a:t>
            </a:fld>
            <a:endParaRPr lang="en-US" altLang="en-US"/>
          </a:p>
        </p:txBody>
      </p:sp>
    </p:spTree>
    <p:extLst>
      <p:ext uri="{BB962C8B-B14F-4D97-AF65-F5344CB8AC3E}">
        <p14:creationId xmlns:p14="http://schemas.microsoft.com/office/powerpoint/2010/main" val="379028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13</a:t>
            </a:fld>
            <a:endParaRPr lang="en-US" altLang="en-US"/>
          </a:p>
        </p:txBody>
      </p:sp>
    </p:spTree>
    <p:extLst>
      <p:ext uri="{BB962C8B-B14F-4D97-AF65-F5344CB8AC3E}">
        <p14:creationId xmlns:p14="http://schemas.microsoft.com/office/powerpoint/2010/main" val="5395622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5465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46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27748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565319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47835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783034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2268240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88478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81024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89886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419904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5638586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125875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22046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5957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4912866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0734931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6656235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44937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1/18/24</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3209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4000920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740291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16298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88934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9276653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2363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57310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8112540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27578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1/18/24</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481440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9546159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97116499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773239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5839234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353617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5510267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81972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1/18/24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1/18/24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1/18/24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image" Target="../media/image2.jpeg"/><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3415028"/>
      </p:ext>
    </p:extLst>
  </p:cSld>
  <p:clrMap bg1="lt1" tx1="dk1" bg2="lt2" tx2="dk2" accent1="accent1" accent2="accent2" accent3="accent3" accent4="accent4" accent5="accent5" accent6="accent6" hlink="hlink" folHlink="folHlink"/>
  <p:sldLayoutIdLst>
    <p:sldLayoutId id="2147493641" r:id="rId1"/>
    <p:sldLayoutId id="2147493642" r:id="rId2"/>
    <p:sldLayoutId id="2147493643" r:id="rId3"/>
    <p:sldLayoutId id="2147493644" r:id="rId4"/>
    <p:sldLayoutId id="2147493645" r:id="rId5"/>
    <p:sldLayoutId id="2147493646" r:id="rId6"/>
    <p:sldLayoutId id="2147493647" r:id="rId7"/>
    <p:sldLayoutId id="2147493648" r:id="rId8"/>
    <p:sldLayoutId id="2147493649" r:id="rId9"/>
    <p:sldLayoutId id="2147493650" r:id="rId10"/>
    <p:sldLayoutId id="2147493651" r:id="rId11"/>
    <p:sldLayoutId id="2147493652" r:id="rId12"/>
    <p:sldLayoutId id="2147493653"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96139"/>
      </p:ext>
    </p:extLst>
  </p:cSld>
  <p:clrMap bg1="lt1" tx1="dk1" bg2="lt2" tx2="dk2" accent1="accent1" accent2="accent2" accent3="accent3" accent4="accent4" accent5="accent5" accent6="accent6" hlink="hlink" folHlink="folHlink"/>
  <p:sldLayoutIdLst>
    <p:sldLayoutId id="2147493655" r:id="rId1"/>
    <p:sldLayoutId id="2147493656" r:id="rId2"/>
    <p:sldLayoutId id="2147493657" r:id="rId3"/>
    <p:sldLayoutId id="2147493658" r:id="rId4"/>
    <p:sldLayoutId id="2147493659" r:id="rId5"/>
    <p:sldLayoutId id="2147493660" r:id="rId6"/>
    <p:sldLayoutId id="2147493661" r:id="rId7"/>
    <p:sldLayoutId id="2147493662" r:id="rId8"/>
    <p:sldLayoutId id="2147493663" r:id="rId9"/>
    <p:sldLayoutId id="2147493664" r:id="rId10"/>
    <p:sldLayoutId id="2147493665" r:id="rId11"/>
    <p:sldLayoutId id="214749366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1930415"/>
      </p:ext>
    </p:extLst>
  </p:cSld>
  <p:clrMap bg1="lt1" tx1="dk1" bg2="lt2" tx2="dk2" accent1="accent1" accent2="accent2" accent3="accent3" accent4="accent4" accent5="accent5" accent6="accent6" hlink="hlink" folHlink="folHlink"/>
  <p:sldLayoutIdLst>
    <p:sldLayoutId id="2147493668" r:id="rId1"/>
    <p:sldLayoutId id="2147493669" r:id="rId2"/>
    <p:sldLayoutId id="2147493670" r:id="rId3"/>
    <p:sldLayoutId id="2147493671" r:id="rId4"/>
    <p:sldLayoutId id="2147493672" r:id="rId5"/>
    <p:sldLayoutId id="2147493673" r:id="rId6"/>
    <p:sldLayoutId id="2147493674" r:id="rId7"/>
    <p:sldLayoutId id="2147493675" r:id="rId8"/>
    <p:sldLayoutId id="2147493676" r:id="rId9"/>
    <p:sldLayoutId id="2147493677" r:id="rId10"/>
    <p:sldLayoutId id="2147493678" r:id="rId11"/>
    <p:sldLayoutId id="214749367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onald-f-ferguson/W4111-Intro-to-Databases-Spring-2024" TargetMode="External"/><Relationship Id="rId2" Type="http://schemas.openxmlformats.org/officeDocument/2006/relationships/hyperlink" Target="https://join.slack.com/t/dff-columbia/shared_invite/zt-2b1pggbxt-aNJUuVoKhwlgyhO~3hG2cg" TargetMode="External"/><Relationship Id="rId1" Type="http://schemas.openxmlformats.org/officeDocument/2006/relationships/slideLayout" Target="../slideLayouts/slideLayout1.xml"/><Relationship Id="rId5" Type="http://schemas.openxmlformats.org/officeDocument/2006/relationships/hyperlink" Target="https://calendar.google.com/calendar/u/0?cid=Y182OTM5MDkyMGE3YmFkZGJjMWMxZjFhYTU1NDk1MGVjNTViMmIwN2ViMzhkNzNkNDEzOTA1MTFiZjcwNjI1NDFmQGdyb3VwLmNhbGVuZGFyLmdvb2dsZS5jb20" TargetMode="External"/><Relationship Id="rId4" Type="http://schemas.openxmlformats.org/officeDocument/2006/relationships/hyperlink" Target="https://donald-f-ferguson.github.io/W4111-Intro-to-Databases-Spring-2024/"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8" Type="http://schemas.openxmlformats.org/officeDocument/2006/relationships/hyperlink" Target="https://dev.mysql.com/doc/mysql-installer/en/server-authentication-method.html" TargetMode="External"/><Relationship Id="rId3" Type="http://schemas.openxmlformats.org/officeDocument/2006/relationships/hyperlink" Target="https://docs.anaconda.com/anaconda/" TargetMode="External"/><Relationship Id="rId7" Type="http://schemas.openxmlformats.org/officeDocument/2006/relationships/hyperlink" Target="https://dev.mysql.com/downloads/mysql/" TargetMode="External"/><Relationship Id="rId2" Type="http://schemas.openxmlformats.org/officeDocument/2006/relationships/hyperlink" Target="https://www.db-book.com/" TargetMode="External"/><Relationship Id="rId1" Type="http://schemas.openxmlformats.org/officeDocument/2006/relationships/slideLayout" Target="../slideLayouts/slideLayout1.xml"/><Relationship Id="rId6" Type="http://schemas.openxmlformats.org/officeDocument/2006/relationships/hyperlink" Target="https://www.jetbrains.com/pycharm/" TargetMode="External"/><Relationship Id="rId5" Type="http://schemas.openxmlformats.org/officeDocument/2006/relationships/hyperlink" Target="https://www.jetbrains.com/datagrip/" TargetMode="External"/><Relationship Id="rId4" Type="http://schemas.openxmlformats.org/officeDocument/2006/relationships/hyperlink" Target="https://www.jetbrains.com/community/education/#student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6.xml.rels><?xml version="1.0" encoding="UTF-8" standalone="yes"?>
<Relationships xmlns="http://schemas.openxmlformats.org/package/2006/relationships"><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0.0.0.0:8001/docs" TargetMode="External"/><Relationship Id="rId2" Type="http://schemas.openxmlformats.org/officeDocument/2006/relationships/hyperlink" Target="http://0.0.0.0:8001/" TargetMode="External"/><Relationship Id="rId1" Type="http://schemas.openxmlformats.org/officeDocument/2006/relationships/slideLayout" Target="../slideLayouts/slideLayout1.xml"/><Relationship Id="rId6" Type="http://schemas.openxmlformats.org/officeDocument/2006/relationships/hyperlink" Target="http://localhost:4200/#/customer" TargetMode="External"/><Relationship Id="rId5" Type="http://schemas.openxmlformats.org/officeDocument/2006/relationships/hyperlink" Target="http://localhost:4200/#/character" TargetMode="External"/><Relationship Id="rId4" Type="http://schemas.openxmlformats.org/officeDocument/2006/relationships/hyperlink" Target="http://0.0.0.0:8001/api/characters/sansa%20stark"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5.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7.tiff"/><Relationship Id="rId1" Type="http://schemas.openxmlformats.org/officeDocument/2006/relationships/slideLayout" Target="../slideLayouts/slideLayout1.xml"/><Relationship Id="rId6" Type="http://schemas.openxmlformats.org/officeDocument/2006/relationships/image" Target="../media/image19.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27.xml"/><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iff"/><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5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5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5.xml"/><Relationship Id="rId1" Type="http://schemas.openxmlformats.org/officeDocument/2006/relationships/slideLayout" Target="../slideLayouts/slideLayout35.xml"/><Relationship Id="rId4" Type="http://schemas.openxmlformats.org/officeDocument/2006/relationships/image" Target="../media/image36.jpeg"/></Relationships>
</file>

<file path=ppt/slides/_rels/slide5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6.xml"/><Relationship Id="rId1" Type="http://schemas.openxmlformats.org/officeDocument/2006/relationships/slideLayout" Target="../slideLayouts/slideLayout5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7.xml"/></Relationships>
</file>

<file path=ppt/slides/_rels/slide55.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5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7.xml"/></Relationships>
</file>

<file path=ppt/slides/_rels/slide5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www.db-book.com/db7/slides-dir/index.html" TargetMode="Externa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7.xml"/></Relationships>
</file>

<file path=ppt/slides/_rels/slide63.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3.xml"/><Relationship Id="rId1" Type="http://schemas.openxmlformats.org/officeDocument/2006/relationships/slideLayout" Target="../slideLayouts/slideLayout4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7.xml"/></Relationships>
</file>

<file path=ppt/slides/_rels/slide66.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7.xml"/></Relationships>
</file>

<file path=ppt/slides/_rels/slide68.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V02, Spring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86284" y="514350"/>
            <a:ext cx="8839200" cy="4114800"/>
          </a:xfrm>
        </p:spPr>
        <p:txBody>
          <a:bodyPr/>
          <a:lstStyle/>
          <a:p>
            <a:pPr>
              <a:spcBef>
                <a:spcPts val="0"/>
              </a:spcBef>
              <a:spcAft>
                <a:spcPts val="300"/>
              </a:spcAft>
            </a:pPr>
            <a:r>
              <a:rPr lang="en-US" sz="1400" dirty="0"/>
              <a:t>Sessions:</a:t>
            </a:r>
          </a:p>
          <a:p>
            <a:pPr lvl="1">
              <a:spcBef>
                <a:spcPts val="0"/>
              </a:spcBef>
              <a:spcAft>
                <a:spcPts val="300"/>
              </a:spcAft>
            </a:pPr>
            <a:r>
              <a:rPr lang="en-US" sz="1200" dirty="0"/>
              <a:t>Lecture: (In-Person) Lecture: Friday, 10:10AM to 12:40PM (TBD).</a:t>
            </a:r>
          </a:p>
          <a:p>
            <a:pPr lvl="1">
              <a:spcBef>
                <a:spcPts val="0"/>
              </a:spcBef>
              <a:spcAft>
                <a:spcPts val="300"/>
              </a:spcAft>
            </a:pPr>
            <a:r>
              <a:rPr lang="en-US" sz="1200" dirty="0"/>
              <a:t>Recitation: Periodic, optional, online recitations</a:t>
            </a:r>
          </a:p>
          <a:p>
            <a:pPr lvl="2">
              <a:spcBef>
                <a:spcPts val="0"/>
              </a:spcBef>
              <a:spcAft>
                <a:spcPts val="300"/>
              </a:spcAft>
            </a:pPr>
            <a:r>
              <a:rPr lang="en-US" sz="1000" dirty="0"/>
              <a:t>Either in-person/online or just online. Will announce in advance.</a:t>
            </a:r>
          </a:p>
          <a:p>
            <a:pPr lvl="2">
              <a:spcBef>
                <a:spcPts val="0"/>
              </a:spcBef>
              <a:spcAft>
                <a:spcPts val="300"/>
              </a:spcAft>
            </a:pPr>
            <a:r>
              <a:rPr lang="en-US" sz="1000" dirty="0"/>
              <a:t>Usually held when there is student interest, homework due, exams, etc.</a:t>
            </a:r>
          </a:p>
          <a:p>
            <a:pPr>
              <a:spcBef>
                <a:spcPts val="0"/>
              </a:spcBef>
              <a:spcAft>
                <a:spcPts val="300"/>
              </a:spcAft>
            </a:pPr>
            <a:r>
              <a:rPr lang="en-US" sz="1400" dirty="0"/>
              <a:t>Office hours: </a:t>
            </a:r>
          </a:p>
          <a:p>
            <a:pPr lvl="1">
              <a:spcBef>
                <a:spcPts val="0"/>
              </a:spcBef>
              <a:spcAft>
                <a:spcPts val="300"/>
              </a:spcAft>
            </a:pPr>
            <a:r>
              <a:rPr lang="en-US" sz="1200" dirty="0"/>
              <a:t>In-person: Friday: 8:30AM – 10:00 AM  (488 Computer Science Building); Sometimes also 1pm-3pm, Friday, 488 CSB.</a:t>
            </a:r>
          </a:p>
          <a:p>
            <a:pPr lvl="1">
              <a:spcBef>
                <a:spcPts val="0"/>
              </a:spcBef>
              <a:spcAft>
                <a:spcPts val="300"/>
              </a:spcAft>
            </a:pPr>
            <a:r>
              <a:rPr lang="en-US" sz="1200" dirty="0"/>
              <a:t>Extra office hours: I hold a lot of extra office hours, usually based on workload around assignment due dates and exams.</a:t>
            </a:r>
          </a:p>
          <a:p>
            <a:pPr>
              <a:spcBef>
                <a:spcPts val="0"/>
              </a:spcBef>
              <a:spcAft>
                <a:spcPts val="300"/>
              </a:spcAft>
            </a:pPr>
            <a:r>
              <a:rPr lang="en-US" sz="1400" dirty="0"/>
              <a:t>Collaboration/contact:</a:t>
            </a:r>
          </a:p>
          <a:p>
            <a:pPr lvl="1">
              <a:spcBef>
                <a:spcPts val="0"/>
              </a:spcBef>
              <a:spcAft>
                <a:spcPts val="300"/>
              </a:spcAft>
            </a:pPr>
            <a:r>
              <a:rPr lang="en-US" sz="1200" dirty="0"/>
              <a:t>We will use Ed Stem, which is available from </a:t>
            </a:r>
            <a:r>
              <a:rPr lang="en-US" sz="1200" dirty="0" err="1"/>
              <a:t>CourseWorks</a:t>
            </a:r>
            <a:r>
              <a:rPr lang="en-US" sz="1200" dirty="0"/>
              <a:t>. </a:t>
            </a:r>
            <a:br>
              <a:rPr lang="en-US" sz="1200" dirty="0"/>
            </a:br>
            <a:r>
              <a:rPr lang="en-US" sz="1200" dirty="0"/>
              <a:t>You can get access from the side menu on the </a:t>
            </a:r>
            <a:r>
              <a:rPr lang="en-US" sz="1200" dirty="0" err="1"/>
              <a:t>CourseWorks</a:t>
            </a:r>
            <a:r>
              <a:rPr lang="en-US" sz="1200" dirty="0"/>
              <a:t> page for the class.</a:t>
            </a:r>
          </a:p>
          <a:p>
            <a:pPr lvl="1">
              <a:spcBef>
                <a:spcPts val="0"/>
              </a:spcBef>
              <a:spcAft>
                <a:spcPts val="300"/>
              </a:spcAft>
            </a:pPr>
            <a:r>
              <a:rPr lang="en-US" sz="1200" dirty="0"/>
              <a:t>I am usually monitoring </a:t>
            </a:r>
            <a:r>
              <a:rPr lang="en-US" sz="1200" dirty="0">
                <a:hlinkClick r:id="rId2"/>
              </a:rPr>
              <a:t>Slack</a:t>
            </a:r>
            <a:r>
              <a:rPr lang="en-US" sz="1200" dirty="0"/>
              <a:t>. Subscribe to the channel #w4111S24.</a:t>
            </a:r>
          </a:p>
          <a:p>
            <a:pPr lvl="1">
              <a:spcBef>
                <a:spcPts val="0"/>
              </a:spcBef>
              <a:spcAft>
                <a:spcPts val="300"/>
              </a:spcAft>
            </a:pPr>
            <a:r>
              <a:rPr lang="en-US" sz="1200" dirty="0"/>
              <a:t>The course lectures, sample code, etc. will be in a </a:t>
            </a:r>
            <a:r>
              <a:rPr lang="en-US" sz="1200" dirty="0">
                <a:hlinkClick r:id="rId3"/>
              </a:rPr>
              <a:t>GitHub</a:t>
            </a:r>
            <a:r>
              <a:rPr lang="en-US" sz="1200" dirty="0"/>
              <a:t> repository.</a:t>
            </a:r>
          </a:p>
          <a:p>
            <a:pPr lvl="1">
              <a:spcBef>
                <a:spcPts val="0"/>
              </a:spcBef>
              <a:spcAft>
                <a:spcPts val="300"/>
              </a:spcAft>
            </a:pPr>
            <a:r>
              <a:rPr lang="en-US" sz="1200" dirty="0"/>
              <a:t>The course </a:t>
            </a:r>
            <a:r>
              <a:rPr lang="en-US" sz="1200" dirty="0">
                <a:hlinkClick r:id="rId4"/>
              </a:rPr>
              <a:t>website</a:t>
            </a:r>
            <a:r>
              <a:rPr lang="en-US" sz="1200" dirty="0"/>
              <a:t> provides additional information. </a:t>
            </a:r>
          </a:p>
          <a:p>
            <a:pPr lvl="1">
              <a:spcBef>
                <a:spcPts val="0"/>
              </a:spcBef>
              <a:spcAft>
                <a:spcPts val="300"/>
              </a:spcAft>
            </a:pPr>
            <a:r>
              <a:rPr lang="en-US" sz="1200" dirty="0"/>
              <a:t>There will be a </a:t>
            </a:r>
            <a:r>
              <a:rPr lang="en-US" sz="1200" dirty="0">
                <a:hlinkClick r:id="rId5"/>
              </a:rPr>
              <a:t>course calendar</a:t>
            </a:r>
            <a:r>
              <a:rPr lang="en-US" sz="1200" dirty="0"/>
              <a:t> with OHs, assignments, exams, … …</a:t>
            </a:r>
          </a:p>
          <a:p>
            <a:pPr>
              <a:spcBef>
                <a:spcPts val="0"/>
              </a:spcBef>
              <a:spcAft>
                <a:spcPts val="300"/>
              </a:spcAft>
            </a:pPr>
            <a:r>
              <a:rPr lang="en-US" sz="1400" b="1" dirty="0">
                <a:solidFill>
                  <a:srgbClr val="FF0000"/>
                </a:solidFill>
              </a:rPr>
              <a:t>Note: Your health, safety and well-being are ALWAYS my primary concern.</a:t>
            </a:r>
            <a:br>
              <a:rPr lang="en-US" sz="1400" b="1" dirty="0">
                <a:solidFill>
                  <a:srgbClr val="FF0000"/>
                </a:solidFill>
              </a:rPr>
            </a:br>
            <a:r>
              <a:rPr lang="en-US" sz="14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78099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9341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600" dirty="0"/>
              <a:t>40 years in computer science industry:</a:t>
            </a:r>
          </a:p>
          <a:p>
            <a:pPr lvl="1"/>
            <a:r>
              <a:rPr lang="en-US" sz="1400" dirty="0"/>
              <a:t>IBM Fellow</a:t>
            </a:r>
          </a:p>
          <a:p>
            <a:pPr lvl="1"/>
            <a:r>
              <a:rPr lang="en-US" sz="1400" dirty="0"/>
              <a:t>Microsoft Technical Fellow</a:t>
            </a:r>
          </a:p>
          <a:p>
            <a:pPr lvl="1"/>
            <a:r>
              <a:rPr lang="en-US" sz="1400" dirty="0"/>
              <a:t>Chief Technology Officer, CA technologies</a:t>
            </a:r>
          </a:p>
          <a:p>
            <a:pPr lvl="1"/>
            <a:r>
              <a:rPr lang="en-US" sz="1400" dirty="0"/>
              <a:t>Dell Senior Technical Fellow.</a:t>
            </a:r>
          </a:p>
          <a:p>
            <a:pPr lvl="1"/>
            <a:r>
              <a:rPr lang="en-US" sz="1400" dirty="0"/>
              <a:t>CTO, Co-Founder, </a:t>
            </a:r>
            <a:r>
              <a:rPr lang="en-US" sz="1400" dirty="0">
                <a:hlinkClick r:id="rId2"/>
              </a:rPr>
              <a:t>Seeka.tv</a:t>
            </a:r>
            <a:endParaRPr lang="en-US" sz="1400" dirty="0"/>
          </a:p>
          <a:p>
            <a:pPr lvl="1"/>
            <a:r>
              <a:rPr lang="en-US" sz="1400" dirty="0"/>
              <a:t>Ansys Fellow</a:t>
            </a:r>
          </a:p>
          <a:p>
            <a:r>
              <a:rPr lang="en-US" sz="1600" dirty="0"/>
              <a:t>Academic experience:</a:t>
            </a:r>
          </a:p>
          <a:p>
            <a:pPr lvl="1"/>
            <a:r>
              <a:rPr lang="en-US" sz="1400" dirty="0"/>
              <a:t>BA, MS, Ph.D., Computer Science, Columbia University</a:t>
            </a:r>
          </a:p>
          <a:p>
            <a:pPr lvl="1"/>
            <a:r>
              <a:rPr lang="en-US" sz="1400" dirty="0"/>
              <a:t>Approx. 18 semesters as an Adjunct Professor</a:t>
            </a:r>
          </a:p>
          <a:p>
            <a:pPr lvl="1"/>
            <a:r>
              <a:rPr lang="en-US" sz="1400" dirty="0"/>
              <a:t>Fulltime Professor of Professional Practice in CS (2018)</a:t>
            </a:r>
          </a:p>
          <a:p>
            <a:pPr lvl="1"/>
            <a:r>
              <a:rPr lang="en-US" sz="1400" dirty="0"/>
              <a:t>Courses:</a:t>
            </a:r>
          </a:p>
          <a:p>
            <a:pPr lvl="2"/>
            <a:r>
              <a:rPr lang="en-US" sz="1200" dirty="0"/>
              <a:t>E1006: Intro. to Computing</a:t>
            </a:r>
          </a:p>
          <a:p>
            <a:pPr lvl="2"/>
            <a:r>
              <a:rPr lang="en-US" sz="1200" dirty="0"/>
              <a:t>W4111: Intro. to Databases</a:t>
            </a:r>
          </a:p>
          <a:p>
            <a:pPr lvl="2"/>
            <a:r>
              <a:rPr lang="en-US" sz="1200" dirty="0"/>
              <a:t>E6998, E6156: Advanced Topics in SW Engineering (Cloud Computing)</a:t>
            </a:r>
          </a:p>
          <a:p>
            <a:r>
              <a:rPr lang="en-US" sz="16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student</a:t>
            </a:r>
          </a:p>
          <a:p>
            <a:pPr marL="742950" lvl="1" indent="-285750">
              <a:buFont typeface="Arial" panose="020B0604020202020204" pitchFamily="34" charset="0"/>
              <a:buChar char="•"/>
            </a:pPr>
            <a:r>
              <a:rPr lang="en-US" sz="1200" dirty="0"/>
              <a:t>2019 Barnard Graduate</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endParaRPr lang="en-US" sz="1200" dirty="0"/>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Tree>
    <p:extLst>
      <p:ext uri="{BB962C8B-B14F-4D97-AF65-F5344CB8AC3E}">
        <p14:creationId xmlns:p14="http://schemas.microsoft.com/office/powerpoint/2010/main" val="2707323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4070018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880614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V02, Spring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
        <p:nvSpPr>
          <p:cNvPr id="3" name="Rectangle: Rounded Corners 2">
            <a:extLst>
              <a:ext uri="{FF2B5EF4-FFF2-40B4-BE49-F238E27FC236}">
                <a16:creationId xmlns:a16="http://schemas.microsoft.com/office/drawing/2014/main" id="{2EF87AA6-2E79-3998-45F5-C66F114572A6}"/>
              </a:ext>
            </a:extLst>
          </p:cNvPr>
          <p:cNvSpPr/>
          <p:nvPr/>
        </p:nvSpPr>
        <p:spPr>
          <a:xfrm>
            <a:off x="2209800" y="1581150"/>
            <a:ext cx="5715000" cy="2667000"/>
          </a:xfrm>
          <a:prstGeom prst="roundRect">
            <a:avLst/>
          </a:prstGeom>
          <a:solidFill>
            <a:srgbClr val="0070C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rgbClr val="FFFF00"/>
                </a:solidFill>
              </a:rPr>
              <a:t>We will start in a few minutes.</a:t>
            </a:r>
          </a:p>
        </p:txBody>
      </p:sp>
    </p:spTree>
    <p:extLst>
      <p:ext uri="{BB962C8B-B14F-4D97-AF65-F5344CB8AC3E}">
        <p14:creationId xmlns:p14="http://schemas.microsoft.com/office/powerpoint/2010/main" val="1959019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2"/>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3"/>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p>
          <a:p>
            <a:pPr>
              <a:spcBef>
                <a:spcPts val="0"/>
              </a:spcBef>
              <a:spcAft>
                <a:spcPts val="200"/>
              </a:spcAft>
            </a:pPr>
            <a:r>
              <a:rPr lang="en-US" sz="1600" dirty="0"/>
              <a:t>Development environments: Students are entitled to a free, annual </a:t>
            </a:r>
            <a:r>
              <a:rPr lang="en-US" sz="1600" dirty="0">
                <a:hlinkClick r:id="rId4"/>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5"/>
              </a:rPr>
              <a:t>DataGrip</a:t>
            </a:r>
            <a:r>
              <a:rPr lang="en-US" sz="1400" dirty="0"/>
              <a:t>. Please install.</a:t>
            </a:r>
          </a:p>
          <a:p>
            <a:pPr lvl="1">
              <a:spcBef>
                <a:spcPts val="0"/>
              </a:spcBef>
              <a:spcAft>
                <a:spcPts val="200"/>
              </a:spcAft>
            </a:pPr>
            <a:r>
              <a:rPr lang="en-US" sz="1400" dirty="0"/>
              <a:t>Installing </a:t>
            </a:r>
            <a:r>
              <a:rPr lang="en-US" sz="1400" dirty="0">
                <a:hlinkClick r:id="rId6"/>
              </a:rPr>
              <a:t>PyCharm</a:t>
            </a:r>
            <a:r>
              <a:rPr lang="en-US" sz="1400" dirty="0"/>
              <a:t> is recommended for all and required for the programming track.</a:t>
            </a:r>
          </a:p>
          <a:p>
            <a:pPr>
              <a:spcBef>
                <a:spcPts val="0"/>
              </a:spcBef>
              <a:spcAft>
                <a:spcPts val="200"/>
              </a:spcAft>
            </a:pPr>
            <a:r>
              <a:rPr lang="en-US" sz="1600" dirty="0"/>
              <a:t>Install </a:t>
            </a:r>
            <a:r>
              <a:rPr lang="en-US" sz="1600" dirty="0">
                <a:hlinkClick r:id="rId7"/>
              </a:rPr>
              <a:t>MySQL Server Community Edition</a:t>
            </a:r>
            <a:r>
              <a:rPr lang="en-US" sz="1600" dirty="0"/>
              <a:t>.</a:t>
            </a:r>
          </a:p>
          <a:p>
            <a:pPr lvl="1">
              <a:spcBef>
                <a:spcPts val="0"/>
              </a:spcBef>
              <a:spcAft>
                <a:spcPts val="200"/>
              </a:spcAft>
            </a:pPr>
            <a:r>
              <a:rPr lang="en-US" sz="1400" dirty="0"/>
              <a:t>When prompted, choose </a:t>
            </a:r>
            <a:r>
              <a:rPr lang="en-US" sz="1400" dirty="0">
                <a:hlinkClick r:id="rId8"/>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8470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4180270"/>
          </a:xfrm>
        </p:spPr>
        <p:txBody>
          <a:bodyPr/>
          <a:lstStyle/>
          <a:p>
            <a:pPr>
              <a:spcBef>
                <a:spcPts val="0"/>
              </a:spcBef>
              <a:spcAft>
                <a:spcPts val="100"/>
              </a:spcAft>
            </a:pPr>
            <a:r>
              <a:rPr lang="en-US" sz="1800" dirty="0"/>
              <a:t>Point value of assignments and exams</a:t>
            </a:r>
          </a:p>
          <a:p>
            <a:pPr lvl="1">
              <a:spcBef>
                <a:spcPts val="0"/>
              </a:spcBef>
              <a:spcAft>
                <a:spcPts val="100"/>
              </a:spcAft>
            </a:pPr>
            <a:r>
              <a:rPr lang="en-US" sz="1600" dirty="0"/>
              <a:t>50%: Homework assignments:</a:t>
            </a:r>
          </a:p>
          <a:p>
            <a:pPr lvl="2">
              <a:spcBef>
                <a:spcPts val="0"/>
              </a:spcBef>
              <a:spcAft>
                <a:spcPts val="100"/>
              </a:spcAft>
            </a:pPr>
            <a:r>
              <a:rPr lang="en-US" sz="1400" dirty="0"/>
              <a:t>5 HWs, approximately one HW every two-three weeks. </a:t>
            </a:r>
          </a:p>
          <a:p>
            <a:pPr lvl="2">
              <a:spcBef>
                <a:spcPts val="0"/>
              </a:spcBef>
              <a:spcAft>
                <a:spcPts val="100"/>
              </a:spcAft>
            </a:pPr>
            <a:r>
              <a:rPr lang="en-US" sz="1400" dirty="0"/>
              <a:t>Each is worth 10. We will sometimes break a HW into a couple of subparts.</a:t>
            </a:r>
          </a:p>
          <a:p>
            <a:pPr lvl="1">
              <a:spcBef>
                <a:spcPts val="0"/>
              </a:spcBef>
              <a:spcAft>
                <a:spcPts val="100"/>
              </a:spcAft>
            </a:pPr>
            <a:r>
              <a:rPr lang="en-US" sz="1600" dirty="0"/>
              <a:t>Homework format:</a:t>
            </a:r>
          </a:p>
          <a:p>
            <a:pPr lvl="2">
              <a:spcBef>
                <a:spcPts val="0"/>
              </a:spcBef>
              <a:spcAft>
                <a:spcPts val="100"/>
              </a:spcAft>
            </a:pPr>
            <a:r>
              <a:rPr lang="en-US" sz="1400" dirty="0"/>
              <a:t>Common to all tracks:</a:t>
            </a:r>
          </a:p>
          <a:p>
            <a:pPr lvl="3">
              <a:spcBef>
                <a:spcPts val="0"/>
              </a:spcBef>
              <a:spcAft>
                <a:spcPts val="100"/>
              </a:spcAft>
            </a:pPr>
            <a:r>
              <a:rPr lang="en-US" sz="1200" dirty="0"/>
              <a:t>Questions requiring written answers and diagrams.</a:t>
            </a:r>
          </a:p>
          <a:p>
            <a:pPr lvl="3">
              <a:spcBef>
                <a:spcPts val="0"/>
              </a:spcBef>
              <a:spcAft>
                <a:spcPts val="100"/>
              </a:spcAft>
            </a:pPr>
            <a:r>
              <a:rPr lang="en-US" sz="1200" dirty="0"/>
              <a:t>Implement/execute/test various database operations required to solve a use case/question.</a:t>
            </a:r>
          </a:p>
          <a:p>
            <a:pPr lvl="3">
              <a:spcBef>
                <a:spcPts val="0"/>
              </a:spcBef>
              <a:spcAft>
                <a:spcPts val="100"/>
              </a:spcAft>
            </a:pPr>
            <a:r>
              <a:rPr lang="en-US" sz="1200" dirty="0"/>
              <a:t>Format will be an </a:t>
            </a:r>
            <a:r>
              <a:rPr lang="en-US" sz="1200" dirty="0" err="1"/>
              <a:t>iPython</a:t>
            </a:r>
            <a:r>
              <a:rPr lang="en-US" sz="1200" dirty="0"/>
              <a:t>/</a:t>
            </a:r>
            <a:r>
              <a:rPr lang="en-US" sz="1200" dirty="0" err="1"/>
              <a:t>Jupyter</a:t>
            </a:r>
            <a:r>
              <a:rPr lang="en-US" sz="1200" dirty="0"/>
              <a:t> Notebook.</a:t>
            </a:r>
          </a:p>
          <a:p>
            <a:pPr lvl="2">
              <a:spcBef>
                <a:spcPts val="0"/>
              </a:spcBef>
              <a:spcAft>
                <a:spcPts val="100"/>
              </a:spcAft>
            </a:pPr>
            <a:r>
              <a:rPr lang="en-US" sz="1400" dirty="0"/>
              <a:t>Track specific: Incremental development of a project:</a:t>
            </a:r>
          </a:p>
          <a:p>
            <a:pPr lvl="3">
              <a:spcBef>
                <a:spcPts val="0"/>
              </a:spcBef>
              <a:spcAft>
                <a:spcPts val="100"/>
              </a:spcAft>
            </a:pPr>
            <a:r>
              <a:rPr lang="en-US" sz="1200" dirty="0"/>
              <a:t>Programming track – web application.</a:t>
            </a:r>
          </a:p>
          <a:p>
            <a:pPr lvl="3">
              <a:spcBef>
                <a:spcPts val="0"/>
              </a:spcBef>
              <a:spcAft>
                <a:spcPts val="100"/>
              </a:spcAft>
            </a:pPr>
            <a:r>
              <a:rPr lang="en-US" sz="1200" dirty="0"/>
              <a:t>Non-programming track – data analysis/visualization.</a:t>
            </a:r>
          </a:p>
          <a:p>
            <a:pPr lvl="2">
              <a:spcBef>
                <a:spcPts val="0"/>
              </a:spcBef>
              <a:spcAft>
                <a:spcPts val="100"/>
              </a:spcAft>
            </a:pPr>
            <a:r>
              <a:rPr lang="en-US" sz="1400" dirty="0"/>
              <a:t>You receive a total of </a:t>
            </a:r>
            <a:r>
              <a:rPr lang="en-US" sz="1400" b="1" dirty="0"/>
              <a:t>five</a:t>
            </a:r>
            <a:r>
              <a:rPr lang="en-US" sz="1400" dirty="0"/>
              <a:t> late submission days that you can use during the semester.</a:t>
            </a:r>
          </a:p>
          <a:p>
            <a:pPr>
              <a:spcBef>
                <a:spcPts val="0"/>
              </a:spcBef>
              <a:spcAft>
                <a:spcPts val="100"/>
              </a:spcAft>
            </a:pPr>
            <a:r>
              <a:rPr lang="en-US" sz="1800" dirty="0"/>
              <a:t>Exams: Both the midterm and final have an in-class and take-home element.</a:t>
            </a:r>
          </a:p>
          <a:p>
            <a:pPr lvl="1">
              <a:spcBef>
                <a:spcPts val="0"/>
              </a:spcBef>
              <a:spcAft>
                <a:spcPts val="100"/>
              </a:spcAft>
            </a:pPr>
            <a:r>
              <a:rPr lang="en-US" sz="1600" dirty="0"/>
              <a:t>20% of grade is midterm exam score.</a:t>
            </a:r>
          </a:p>
          <a:p>
            <a:pPr lvl="1">
              <a:spcBef>
                <a:spcPts val="0"/>
              </a:spcBef>
              <a:spcAft>
                <a:spcPts val="100"/>
              </a:spcAft>
            </a:pPr>
            <a:r>
              <a:rPr lang="en-US" sz="1600" dirty="0"/>
              <a:t>30% is final exam score.</a:t>
            </a:r>
          </a:p>
          <a:p>
            <a:pPr>
              <a:spcBef>
                <a:spcPts val="0"/>
              </a:spcBef>
              <a:spcAft>
                <a:spcPts val="100"/>
              </a:spcAft>
            </a:pPr>
            <a:r>
              <a:rPr lang="en-US" sz="1800" dirty="0"/>
              <a:t>94 -100 points is </a:t>
            </a:r>
            <a:r>
              <a:rPr lang="en-US" sz="1800" b="1" dirty="0"/>
              <a:t>an A.</a:t>
            </a:r>
            <a:r>
              <a:rPr lang="en-US" sz="1800" dirty="0"/>
              <a:t> There are opportunities to get extra-credit.</a:t>
            </a:r>
          </a:p>
          <a:p>
            <a:pPr>
              <a:spcBef>
                <a:spcPts val="0"/>
              </a:spcBef>
              <a:spcAft>
                <a:spcPts val="100"/>
              </a:spcAft>
            </a:pPr>
            <a:endParaRPr lang="en-US" sz="1800" dirty="0"/>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
        <p:nvSpPr>
          <p:cNvPr id="4" name="TextBox 3">
            <a:extLst>
              <a:ext uri="{FF2B5EF4-FFF2-40B4-BE49-F238E27FC236}">
                <a16:creationId xmlns:a16="http://schemas.microsoft.com/office/drawing/2014/main" id="{EADF23C3-EDB5-2A4A-AABD-2E968C3FF612}"/>
              </a:ext>
            </a:extLst>
          </p:cNvPr>
          <p:cNvSpPr txBox="1"/>
          <p:nvPr/>
        </p:nvSpPr>
        <p:spPr>
          <a:xfrm>
            <a:off x="5922932" y="2419350"/>
            <a:ext cx="2902526" cy="738664"/>
          </a:xfrm>
          <a:prstGeom prst="rect">
            <a:avLst/>
          </a:prstGeom>
          <a:noFill/>
        </p:spPr>
        <p:txBody>
          <a:bodyPr wrap="none" rtlCol="0">
            <a:spAutoFit/>
          </a:bodyPr>
          <a:lstStyle/>
          <a:p>
            <a:r>
              <a:rPr lang="en-US" sz="1400" dirty="0"/>
              <a:t>All tracks will learn core concepts</a:t>
            </a:r>
            <a:br>
              <a:rPr lang="en-US" sz="1400" dirty="0"/>
            </a:br>
            <a:r>
              <a:rPr lang="en-US" sz="1400" dirty="0"/>
              <a:t>and get experience with other tracks’</a:t>
            </a:r>
            <a:br>
              <a:rPr lang="en-US" sz="1400" dirty="0"/>
            </a:br>
            <a:r>
              <a:rPr lang="en-US" sz="1400" dirty="0"/>
              <a:t>focus topics.</a:t>
            </a:r>
          </a:p>
        </p:txBody>
      </p:sp>
    </p:spTree>
    <p:extLst>
      <p:ext uri="{BB962C8B-B14F-4D97-AF65-F5344CB8AC3E}">
        <p14:creationId xmlns:p14="http://schemas.microsoft.com/office/powerpoint/2010/main" val="5766410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3761452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Motivating Examples</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8294961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dirty="0"/>
              <a:t>Operational/Interactive:</a:t>
            </a:r>
          </a:p>
          <a:p>
            <a:pPr lvl="1"/>
            <a:r>
              <a:rPr lang="en-US" dirty="0"/>
              <a:t>Users and roles can create, retrieve, update, search and delete “records.”</a:t>
            </a:r>
          </a:p>
          <a:p>
            <a:pPr lvl="1"/>
            <a:r>
              <a:rPr lang="en-US" dirty="0"/>
              <a:t>Examples: SSOL, ATMs, … …</a:t>
            </a:r>
          </a:p>
          <a:p>
            <a:r>
              <a:rPr lang="en-US" dirty="0"/>
              <a:t>Business Intelligence, Decision Support, …:</a:t>
            </a:r>
          </a:p>
          <a:p>
            <a:pPr lvl="1"/>
            <a:r>
              <a:rPr lang="en-US" dirty="0"/>
              <a:t>Users can perform complex queries and analyze a lot of data to generate a report, make a decision, … …</a:t>
            </a:r>
          </a:p>
          <a:p>
            <a:pPr lvl="1"/>
            <a:r>
              <a:rPr lang="en-US" dirty="0"/>
              <a:t>Examples: Build AI/ML training data, dashboards, … …</a:t>
            </a:r>
          </a:p>
          <a:p>
            <a:r>
              <a:rPr lang="en-US" dirty="0"/>
              <a:t>One of our major examples this semester will be IMDB and Game of Thrones:</a:t>
            </a:r>
          </a:p>
          <a:p>
            <a:pPr lvl="1"/>
            <a:r>
              <a:rPr lang="en-US" dirty="0"/>
              <a:t>IMDB: </a:t>
            </a:r>
            <a:r>
              <a:rPr lang="en-US" dirty="0">
                <a:hlinkClick r:id="rId2"/>
              </a:rPr>
              <a:t>https://developer.imdb.com/non-commercial-datasets/</a:t>
            </a:r>
            <a:endParaRPr lang="en-US" dirty="0"/>
          </a:p>
          <a:p>
            <a:pPr lvl="1"/>
            <a:r>
              <a:rPr lang="en-US" dirty="0"/>
              <a:t>Game of Thrones: </a:t>
            </a:r>
            <a:r>
              <a:rPr lang="en-US" dirty="0">
                <a:hlinkClick r:id="rId2"/>
              </a:rPr>
              <a:t>https://developer.imdb.com/non-commercial-datasets/</a:t>
            </a:r>
            <a:endParaRPr lang="en-US" dirty="0"/>
          </a:p>
          <a:p>
            <a:r>
              <a:rPr lang="en-US"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dirty="0"/>
              <a:t>The “fun” stuff in data science and AI/ML is the “tip of the iceberg.”</a:t>
            </a:r>
          </a:p>
          <a:p>
            <a:r>
              <a:rPr lang="en-US" dirty="0"/>
              <a:t>Data engineering is a necessary condition for producing analyzable data.</a:t>
            </a:r>
            <a:br>
              <a:rPr lang="en-US" dirty="0"/>
            </a:br>
            <a:r>
              <a:rPr lang="en-US" dirty="0"/>
              <a:t>This is often more than 80% of the hard work.</a:t>
            </a:r>
          </a:p>
          <a:p>
            <a:r>
              <a:rPr lang="en-US"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9324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58F9DA-1ABD-BD6E-EFA8-E3289C6AA65C}"/>
              </a:ext>
            </a:extLst>
          </p:cNvPr>
          <p:cNvSpPr>
            <a:spLocks noGrp="1"/>
          </p:cNvSpPr>
          <p:nvPr>
            <p:ph idx="1"/>
          </p:nvPr>
        </p:nvSpPr>
        <p:spPr/>
        <p:txBody>
          <a:bodyPr/>
          <a:lstStyle/>
          <a:p>
            <a:r>
              <a:rPr lang="en-US" dirty="0"/>
              <a:t>/Users/</a:t>
            </a:r>
            <a:r>
              <a:rPr lang="en-US" dirty="0" err="1"/>
              <a:t>donaldferguson</a:t>
            </a:r>
            <a:r>
              <a:rPr lang="en-US" dirty="0"/>
              <a:t>/Dropbox/000/000-Columbia/2024-Spring/W4111-Intro-to-Databases-Spring-2024/Lectures/s-2024-Lecture-1/s-2024-w4111-examples.ipynb</a:t>
            </a:r>
          </a:p>
          <a:p>
            <a:endParaRPr lang="en-US" dirty="0"/>
          </a:p>
          <a:p>
            <a:endParaRPr lang="en-US" dirty="0"/>
          </a:p>
          <a:p>
            <a:r>
              <a:rPr lang="en-US" dirty="0"/>
              <a:t>Skip for now.</a:t>
            </a:r>
          </a:p>
        </p:txBody>
      </p:sp>
      <p:sp>
        <p:nvSpPr>
          <p:cNvPr id="3" name="Title 2">
            <a:extLst>
              <a:ext uri="{FF2B5EF4-FFF2-40B4-BE49-F238E27FC236}">
                <a16:creationId xmlns:a16="http://schemas.microsoft.com/office/drawing/2014/main" id="{AD9D72CF-1E33-188C-19E1-8F21AE5AF2AF}"/>
              </a:ext>
            </a:extLst>
          </p:cNvPr>
          <p:cNvSpPr>
            <a:spLocks noGrp="1"/>
          </p:cNvSpPr>
          <p:nvPr>
            <p:ph type="title"/>
          </p:nvPr>
        </p:nvSpPr>
        <p:spPr/>
        <p:txBody>
          <a:bodyPr/>
          <a:lstStyle/>
          <a:p>
            <a:r>
              <a:rPr lang="en-US" dirty="0"/>
              <a:t>Switch to Notebook</a:t>
            </a:r>
          </a:p>
        </p:txBody>
      </p:sp>
    </p:spTree>
    <p:extLst>
      <p:ext uri="{BB962C8B-B14F-4D97-AF65-F5344CB8AC3E}">
        <p14:creationId xmlns:p14="http://schemas.microsoft.com/office/powerpoint/2010/main" val="2870167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2800" i="1" dirty="0">
              <a:solidFill>
                <a:schemeClr val="bg1"/>
              </a:solidFill>
            </a:endParaRPr>
          </a:p>
          <a:p>
            <a:pPr algn="ctr"/>
            <a:r>
              <a:rPr lang="en-US" altLang="en-US" sz="2800" i="1" dirty="0">
                <a:solidFill>
                  <a:srgbClr val="FFFF00"/>
                </a:solidFill>
              </a:rPr>
              <a:t>Faculty do not manage waitlists</a:t>
            </a:r>
            <a:br>
              <a:rPr lang="en-US" altLang="en-US" sz="2800" i="1" dirty="0">
                <a:solidFill>
                  <a:srgbClr val="FFFF00"/>
                </a:solidFill>
              </a:rPr>
            </a:br>
            <a:r>
              <a:rPr lang="en-US" altLang="en-US" sz="2800" i="1" dirty="0">
                <a:solidFill>
                  <a:srgbClr val="FFFF00"/>
                </a:solidFill>
              </a:rPr>
              <a:t>for some courses, including W4111.</a:t>
            </a:r>
          </a:p>
          <a:p>
            <a:pPr algn="ctr"/>
            <a:r>
              <a:rPr lang="en-US" altLang="en-US" sz="2800" i="1" dirty="0">
                <a:solidFill>
                  <a:srgbClr val="FFFF00"/>
                </a:solidFill>
              </a:rPr>
              <a:t>The academic admin staff in the</a:t>
            </a:r>
            <a:br>
              <a:rPr lang="en-US" altLang="en-US" sz="2800" i="1" dirty="0">
                <a:solidFill>
                  <a:srgbClr val="FFFF00"/>
                </a:solidFill>
              </a:rPr>
            </a:br>
            <a:r>
              <a:rPr lang="en-US" altLang="en-US" sz="2800" i="1" dirty="0">
                <a:solidFill>
                  <a:srgbClr val="FFFF00"/>
                </a:solidFill>
              </a:rPr>
              <a:t>CS Department manages the waitlist,</a:t>
            </a:r>
            <a:br>
              <a:rPr lang="en-US" altLang="en-US" sz="2800" i="1" dirty="0">
                <a:solidFill>
                  <a:srgbClr val="FFFF00"/>
                </a:solidFill>
              </a:rPr>
            </a:br>
            <a:r>
              <a:rPr lang="en-US" altLang="en-US" sz="2800" i="1" dirty="0">
                <a:solidFill>
                  <a:srgbClr val="FFFF00"/>
                </a:solidFill>
              </a:rPr>
              <a:t>priorities and enrollment.</a:t>
            </a:r>
          </a:p>
          <a:p>
            <a:pPr algn="ctr"/>
            <a:r>
              <a:rPr lang="en-US" altLang="en-US" sz="2800" i="1" dirty="0">
                <a:solidFill>
                  <a:srgbClr val="FFFF00"/>
                </a:solidFill>
              </a:rPr>
              <a:t>You should contact advising email:</a:t>
            </a:r>
          </a:p>
          <a:p>
            <a:pPr algn="ctr"/>
            <a:r>
              <a:rPr lang="en-US" altLang="en-US" sz="2800" dirty="0">
                <a:solidFill>
                  <a:srgbClr val="FFFF00"/>
                </a:solidFill>
              </a:rPr>
              <a:t>ug-advising, </a:t>
            </a:r>
            <a:r>
              <a:rPr lang="en-US" altLang="en-US" sz="2800" dirty="0" err="1">
                <a:solidFill>
                  <a:srgbClr val="FFFF00"/>
                </a:solidFill>
              </a:rPr>
              <a:t>ms</a:t>
            </a:r>
            <a:r>
              <a:rPr lang="en-US" altLang="en-US" sz="2800" dirty="0">
                <a:solidFill>
                  <a:srgbClr val="FFFF00"/>
                </a:solidFill>
              </a:rPr>
              <a:t>-advising, or </a:t>
            </a:r>
            <a:r>
              <a:rPr lang="en-US" altLang="en-US" sz="2800" dirty="0" err="1">
                <a:solidFill>
                  <a:srgbClr val="FFFF00"/>
                </a:solidFill>
              </a:rPr>
              <a:t>phd</a:t>
            </a:r>
            <a:r>
              <a:rPr lang="en-US" altLang="en-US" sz="2800" dirty="0">
                <a:solidFill>
                  <a:srgbClr val="FFFF00"/>
                </a:solidFill>
              </a:rPr>
              <a:t>-advising</a:t>
            </a:r>
            <a:br>
              <a:rPr lang="en-US" altLang="en-US" sz="2800" dirty="0">
                <a:solidFill>
                  <a:srgbClr val="FFFF00"/>
                </a:solidFill>
              </a:rPr>
            </a:br>
            <a:r>
              <a:rPr lang="en-US" altLang="en-US" sz="2800" dirty="0">
                <a:solidFill>
                  <a:srgbClr val="FFFF00"/>
                </a:solidFill>
              </a:rPr>
              <a:t>@</a:t>
            </a:r>
            <a:r>
              <a:rPr lang="en-US" altLang="en-US" sz="2800" dirty="0" err="1">
                <a:solidFill>
                  <a:srgbClr val="FFFF00"/>
                </a:solidFill>
              </a:rPr>
              <a:t>cs.columbia.edu</a:t>
            </a:r>
            <a:endParaRPr lang="en-US" altLang="en-US" sz="2800" dirty="0">
              <a:solidFill>
                <a:srgbClr val="FFFF00"/>
              </a:solidFill>
            </a:endParaRPr>
          </a:p>
          <a:p>
            <a:pPr algn="ctr"/>
            <a:endParaRPr lang="en-US" altLang="en-US" sz="2800" i="1" dirty="0">
              <a:solidFill>
                <a:schemeClr val="bg1"/>
              </a:solidFill>
            </a:endParaRP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a:xfrm>
            <a:off x="152400" y="590550"/>
            <a:ext cx="8839200" cy="4038600"/>
          </a:xfrm>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AF712A-7DB1-8A92-C1B9-492D7DE62950}"/>
              </a:ext>
            </a:extLst>
          </p:cNvPr>
          <p:cNvSpPr>
            <a:spLocks noGrp="1"/>
          </p:cNvSpPr>
          <p:nvPr>
            <p:ph idx="1"/>
          </p:nvPr>
        </p:nvSpPr>
        <p:spPr>
          <a:xfrm>
            <a:off x="152400" y="552450"/>
            <a:ext cx="8839200" cy="4038600"/>
          </a:xfrm>
        </p:spPr>
        <p:txBody>
          <a:bodyPr/>
          <a:lstStyle/>
          <a:p>
            <a:r>
              <a:rPr lang="en-US" sz="1800" dirty="0"/>
              <a:t>Show “code:”</a:t>
            </a:r>
          </a:p>
          <a:p>
            <a:pPr lvl="1"/>
            <a:r>
              <a:rPr lang="en-US" sz="1600" dirty="0"/>
              <a:t>PyCharm:</a:t>
            </a:r>
            <a:br>
              <a:rPr lang="en-US" sz="1600" dirty="0"/>
            </a:br>
            <a:r>
              <a:rPr lang="en-US" sz="1600" dirty="0"/>
              <a:t>/Users/</a:t>
            </a:r>
            <a:r>
              <a:rPr lang="en-US" sz="1600" dirty="0" err="1"/>
              <a:t>donaldferguson</a:t>
            </a:r>
            <a:r>
              <a:rPr lang="en-US" sz="1600" dirty="0"/>
              <a:t>/Dropbox/000-NewProjects/W4111-FastAPI-IMDB-Solution</a:t>
            </a:r>
          </a:p>
          <a:p>
            <a:pPr lvl="1"/>
            <a:r>
              <a:rPr lang="en-US" sz="1600" dirty="0"/>
              <a:t>WebStorm:</a:t>
            </a:r>
            <a:br>
              <a:rPr lang="en-US" sz="1600" dirty="0"/>
            </a:br>
            <a:r>
              <a:rPr lang="en-US" sz="1600" dirty="0"/>
              <a:t>/Users/</a:t>
            </a:r>
            <a:r>
              <a:rPr lang="en-US" sz="1600" dirty="0" err="1"/>
              <a:t>donaldferguson</a:t>
            </a:r>
            <a:r>
              <a:rPr lang="en-US" sz="1600" dirty="0"/>
              <a:t>/Dropbox/000-NewProjects/current-dashboard</a:t>
            </a:r>
          </a:p>
          <a:p>
            <a:pPr lvl="1"/>
            <a:r>
              <a:rPr lang="en-US" sz="1600" dirty="0" err="1"/>
              <a:t>DataGrip</a:t>
            </a:r>
            <a:r>
              <a:rPr lang="en-US" sz="1600" dirty="0"/>
              <a:t>:</a:t>
            </a:r>
            <a:br>
              <a:rPr lang="en-US" sz="1600" dirty="0"/>
            </a:br>
            <a:r>
              <a:rPr lang="en-US" sz="1600" dirty="0">
                <a:solidFill>
                  <a:srgbClr val="6A8759"/>
                </a:solidFill>
                <a:effectLst/>
              </a:rPr>
              <a:t>s23_got_clean, </a:t>
            </a:r>
            <a:br>
              <a:rPr lang="en-US" sz="1600" dirty="0">
                <a:solidFill>
                  <a:srgbClr val="6A8759"/>
                </a:solidFill>
                <a:effectLst/>
              </a:rPr>
            </a:br>
            <a:r>
              <a:rPr lang="en-US" sz="1600" dirty="0">
                <a:solidFill>
                  <a:srgbClr val="6A8759"/>
                </a:solidFill>
                <a:effectLst/>
              </a:rPr>
              <a:t>S23_Classic_Models</a:t>
            </a:r>
          </a:p>
          <a:p>
            <a:r>
              <a:rPr lang="en-US" sz="1800" dirty="0"/>
              <a:t>Show execution:</a:t>
            </a:r>
          </a:p>
          <a:p>
            <a:pPr lvl="1"/>
            <a:r>
              <a:rPr lang="en-US" sz="1600" dirty="0"/>
              <a:t>Browser, Postman, Notebook: </a:t>
            </a:r>
            <a:br>
              <a:rPr lang="en-US" sz="1600" dirty="0"/>
            </a:br>
            <a:r>
              <a:rPr lang="en-US" sz="1600" dirty="0">
                <a:hlinkClick r:id="rId2"/>
              </a:rPr>
              <a:t>http://0.0.0.0:8001/</a:t>
            </a:r>
            <a:r>
              <a:rPr lang="en-US" sz="1600" dirty="0"/>
              <a:t>, </a:t>
            </a:r>
            <a:r>
              <a:rPr lang="en-US" sz="1600" dirty="0">
                <a:hlinkClick r:id="rId3"/>
              </a:rPr>
              <a:t>http://0.0.0.0:8001/docs</a:t>
            </a:r>
            <a:r>
              <a:rPr lang="en-US" sz="1600" dirty="0"/>
              <a:t>, </a:t>
            </a:r>
            <a:r>
              <a:rPr lang="en-US" sz="1600" dirty="0">
                <a:hlinkClick r:id="rId4"/>
              </a:rPr>
              <a:t>http://0.0.0.0:8001/api/characters/sansa%20stark</a:t>
            </a:r>
            <a:endParaRPr lang="en-US" sz="1600" dirty="0"/>
          </a:p>
          <a:p>
            <a:pPr lvl="1"/>
            <a:r>
              <a:rPr lang="en-US" sz="1600" dirty="0"/>
              <a:t>Angular Application:</a:t>
            </a:r>
            <a:br>
              <a:rPr lang="en-US" sz="1600" dirty="0"/>
            </a:br>
            <a:r>
              <a:rPr lang="en-US" sz="1600" dirty="0">
                <a:hlinkClick r:id="rId5"/>
              </a:rPr>
              <a:t>http://localhost:4200/#/character</a:t>
            </a:r>
            <a:r>
              <a:rPr lang="en-US" sz="1600" dirty="0"/>
              <a:t> </a:t>
            </a:r>
            <a:br>
              <a:rPr lang="en-US" sz="1600" dirty="0"/>
            </a:br>
            <a:r>
              <a:rPr lang="en-US" sz="1600" dirty="0">
                <a:hlinkClick r:id="rId6"/>
              </a:rPr>
              <a:t>http://localhost:4200/#/customer</a:t>
            </a:r>
            <a:r>
              <a:rPr lang="en-US" sz="1600" dirty="0"/>
              <a:t>  </a:t>
            </a:r>
          </a:p>
          <a:p>
            <a:endParaRPr lang="en-US" sz="1800" dirty="0">
              <a:solidFill>
                <a:srgbClr val="6A8759"/>
              </a:solidFill>
              <a:effectLst/>
            </a:endParaRPr>
          </a:p>
        </p:txBody>
      </p:sp>
      <p:sp>
        <p:nvSpPr>
          <p:cNvPr id="3" name="Title 2">
            <a:extLst>
              <a:ext uri="{FF2B5EF4-FFF2-40B4-BE49-F238E27FC236}">
                <a16:creationId xmlns:a16="http://schemas.microsoft.com/office/drawing/2014/main" id="{3ACD9084-470B-CE19-6A71-142D05EC7F17}"/>
              </a:ext>
            </a:extLst>
          </p:cNvPr>
          <p:cNvSpPr>
            <a:spLocks noGrp="1"/>
          </p:cNvSpPr>
          <p:nvPr>
            <p:ph type="title"/>
          </p:nvPr>
        </p:nvSpPr>
        <p:spPr/>
        <p:txBody>
          <a:bodyPr/>
          <a:lstStyle/>
          <a:p>
            <a:r>
              <a:rPr lang="en-US" dirty="0"/>
              <a:t>Interactive Full Stack Application</a:t>
            </a:r>
          </a:p>
        </p:txBody>
      </p:sp>
      <p:sp>
        <p:nvSpPr>
          <p:cNvPr id="4" name="TextBox 3">
            <a:extLst>
              <a:ext uri="{FF2B5EF4-FFF2-40B4-BE49-F238E27FC236}">
                <a16:creationId xmlns:a16="http://schemas.microsoft.com/office/drawing/2014/main" id="{60C4982D-C23A-76EA-BF8F-85FD8148C640}"/>
              </a:ext>
            </a:extLst>
          </p:cNvPr>
          <p:cNvSpPr txBox="1"/>
          <p:nvPr/>
        </p:nvSpPr>
        <p:spPr>
          <a:xfrm>
            <a:off x="6172200" y="2343150"/>
            <a:ext cx="1420902" cy="369332"/>
          </a:xfrm>
          <a:prstGeom prst="rect">
            <a:avLst/>
          </a:prstGeom>
          <a:noFill/>
        </p:spPr>
        <p:txBody>
          <a:bodyPr wrap="none" rtlCol="0">
            <a:spAutoFit/>
          </a:bodyPr>
          <a:lstStyle/>
          <a:p>
            <a:r>
              <a:rPr lang="en-US" dirty="0"/>
              <a:t>Skip for Now.</a:t>
            </a:r>
          </a:p>
        </p:txBody>
      </p:sp>
    </p:spTree>
    <p:extLst>
      <p:ext uri="{BB962C8B-B14F-4D97-AF65-F5344CB8AC3E}">
        <p14:creationId xmlns:p14="http://schemas.microsoft.com/office/powerpoint/2010/main" val="35563475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9527059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6541543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Modeling, ER Modeling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59360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Well-Being Announcement</a:t>
            </a:r>
          </a:p>
          <a:p>
            <a:pPr algn="ctr"/>
            <a:endParaRPr lang="en-US" altLang="en-US" sz="2800" i="1" dirty="0">
              <a:solidFill>
                <a:schemeClr val="bg1"/>
              </a:solidFill>
            </a:endParaRPr>
          </a:p>
          <a:p>
            <a:pPr algn="ctr"/>
            <a:r>
              <a:rPr lang="en-US" altLang="en-US" sz="3600" i="1" dirty="0">
                <a:solidFill>
                  <a:srgbClr val="FFFF00"/>
                </a:solidFill>
              </a:rPr>
              <a:t>No peanuts, nuts, nut or peanut products,</a:t>
            </a:r>
            <a:br>
              <a:rPr lang="en-US" altLang="en-US" sz="3600" i="1" dirty="0">
                <a:solidFill>
                  <a:srgbClr val="FFFF00"/>
                </a:solidFill>
              </a:rPr>
            </a:br>
            <a:r>
              <a:rPr lang="en-US" altLang="en-US" sz="3600" i="1" dirty="0">
                <a:solidFill>
                  <a:srgbClr val="FFFF00"/>
                </a:solidFill>
              </a:rPr>
              <a:t>etc. in the classroom, office hours, … …</a:t>
            </a: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59471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r>
              <a:rPr lang="en-US" dirty="0"/>
              <a:t>(10101, 98988)</a:t>
            </a:r>
          </a:p>
          <a:p>
            <a:r>
              <a:rPr lang="en-US" dirty="0"/>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p:txBody>
      </p:sp>
    </p:spTree>
    <p:extLst>
      <p:ext uri="{BB962C8B-B14F-4D97-AF65-F5344CB8AC3E}">
        <p14:creationId xmlns:p14="http://schemas.microsoft.com/office/powerpoint/2010/main" val="24510739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118017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the value occurs </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at most once.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This is a statement about the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domain,</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not the actual data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currently</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in the table.</a:t>
            </a:r>
            <a:endPar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Foreign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if a value occurs in </a:t>
            </a:r>
            <a:r>
              <a:rPr kumimoji="0" lang="en-US" sz="1600" b="0" i="0" u="none" strike="noStrike" kern="1200" cap="none" spc="0" normalizeH="0" baseline="0" noProof="0" dirty="0" err="1">
                <a:ln>
                  <a:noFill/>
                </a:ln>
                <a:solidFill>
                  <a:srgbClr val="7030A0"/>
                </a:solidFill>
                <a:effectLst/>
                <a:uLnTx/>
                <a:uFillTx/>
                <a:latin typeface="Calibri" charset="0"/>
                <a:ea typeface="ＭＳ Ｐゴシック" charset="-128"/>
                <a:cs typeface="+mn-cs"/>
              </a:rPr>
              <a:t>school_id</a:t>
            </a: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for any row, there must be a row in School with </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The line notations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student is related to EXACTLY ONE school.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School may be related to 0, 1 or many students.</a:t>
            </a:r>
          </a:p>
        </p:txBody>
      </p:sp>
    </p:spTree>
    <p:extLst>
      <p:ext uri="{BB962C8B-B14F-4D97-AF65-F5344CB8AC3E}">
        <p14:creationId xmlns:p14="http://schemas.microsoft.com/office/powerpoint/2010/main" val="18976678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book and slides do not do a great job of motivating the ER model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ER diagrams.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Why do people and teams think about or use the ER model and modeling?</a:t>
            </a:r>
          </a:p>
        </p:txBody>
      </p:sp>
    </p:spTree>
    <p:extLst>
      <p:ext uri="{BB962C8B-B14F-4D97-AF65-F5344CB8AC3E}">
        <p14:creationId xmlns:p14="http://schemas.microsoft.com/office/powerpoint/2010/main" val="32343784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ER</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Doc</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Graph</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7030A0"/>
                </a:solidFill>
                <a:effectLst/>
                <a:uLnTx/>
                <a:uFillTx/>
                <a:latin typeface="Calibri" charset="0"/>
                <a:ea typeface="ＭＳ Ｐゴシック" charset="-128"/>
                <a:cs typeface="+mn-cs"/>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charset="0"/>
                <a:ea typeface="ＭＳ Ｐゴシック" charset="-128"/>
                <a:cs typeface="+mn-cs"/>
              </a:rPr>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UI</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Service</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9394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pctechnicalpro.blogspot.com</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/2017/04/advantages-disadvantages-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er</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-model-</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dbms.html</a:t>
            </a:r>
            <a:endPar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you get to use Google to help with take home exams, HW, etc.</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get to use Google to help with slides.</a:t>
            </a:r>
          </a:p>
        </p:txBody>
      </p:sp>
    </p:spTree>
    <p:extLst>
      <p:ext uri="{BB962C8B-B14F-4D97-AF65-F5344CB8AC3E}">
        <p14:creationId xmlns:p14="http://schemas.microsoft.com/office/powerpoint/2010/main" val="3581679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Theory: Relational Model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51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7247611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r>
              <a:rPr lang="en-US" dirty="0"/>
              <a:t>00123</a:t>
            </a:r>
          </a:p>
          <a:p>
            <a:r>
              <a:rPr lang="en-US" dirty="0"/>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r>
              <a:rPr lang="en-US" dirty="0"/>
              <a:t>Integer</a:t>
            </a:r>
          </a:p>
          <a:p>
            <a:r>
              <a:rPr lang="en-US" dirty="0"/>
              <a:t>-213</a:t>
            </a:r>
          </a:p>
          <a:p>
            <a:r>
              <a:rPr lang="en-US" dirty="0"/>
              <a:t>(integers, &gt;0 )</a:t>
            </a:r>
          </a:p>
        </p:txBody>
      </p:sp>
    </p:spTree>
    <p:extLst>
      <p:ext uri="{BB962C8B-B14F-4D97-AF65-F5344CB8AC3E}">
        <p14:creationId xmlns:p14="http://schemas.microsoft.com/office/powerpoint/2010/main" val="9914094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140278" y="2387084"/>
            <a:ext cx="1826013" cy="369332"/>
          </a:xfrm>
          <a:prstGeom prst="rect">
            <a:avLst/>
          </a:prstGeom>
          <a:noFill/>
        </p:spPr>
        <p:txBody>
          <a:bodyPr wrap="none" rtlCol="0">
            <a:spAutoFit/>
          </a:bodyPr>
          <a:lstStyle/>
          <a:p>
            <a:r>
              <a:rPr lang="en-US" dirty="0"/>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r>
              <a:rPr lang="en-US" dirty="0"/>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r>
              <a:rPr lang="en-US" dirty="0"/>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r>
              <a:rPr lang="en-US" dirty="0"/>
              <a:t>COMSW4111</a:t>
            </a:r>
          </a:p>
        </p:txBody>
      </p:sp>
    </p:spTree>
    <p:extLst>
      <p:ext uri="{BB962C8B-B14F-4D97-AF65-F5344CB8AC3E}">
        <p14:creationId xmlns:p14="http://schemas.microsoft.com/office/powerpoint/2010/main" val="10195418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
        <p:nvSpPr>
          <p:cNvPr id="2" name="TextBox 1">
            <a:extLst>
              <a:ext uri="{FF2B5EF4-FFF2-40B4-BE49-F238E27FC236}">
                <a16:creationId xmlns:a16="http://schemas.microsoft.com/office/drawing/2014/main" id="{1E8C6CCF-1A53-4D1B-CD97-03C403907A44}"/>
              </a:ext>
            </a:extLst>
          </p:cNvPr>
          <p:cNvSpPr txBox="1"/>
          <p:nvPr/>
        </p:nvSpPr>
        <p:spPr>
          <a:xfrm>
            <a:off x="-1562100" y="1279088"/>
            <a:ext cx="3124200" cy="2585323"/>
          </a:xfrm>
          <a:prstGeom prst="rect">
            <a:avLst/>
          </a:prstGeom>
          <a:noFill/>
        </p:spPr>
        <p:txBody>
          <a:bodyPr wrap="square" rtlCol="0">
            <a:spAutoFit/>
          </a:bodyPr>
          <a:lstStyle/>
          <a:p>
            <a:r>
              <a:rPr lang="en-US" dirty="0"/>
              <a:t>UNI, </a:t>
            </a:r>
            <a:r>
              <a:rPr lang="en-US" dirty="0" err="1"/>
              <a:t>lname</a:t>
            </a:r>
            <a:r>
              <a:rPr lang="en-US" dirty="0"/>
              <a:t>, </a:t>
            </a:r>
            <a:r>
              <a:rPr lang="en-US" dirty="0" err="1"/>
              <a:t>fname</a:t>
            </a:r>
            <a:r>
              <a:rPr lang="en-US" dirty="0"/>
              <a:t>, email</a:t>
            </a:r>
          </a:p>
          <a:p>
            <a:r>
              <a:rPr lang="en-US" dirty="0"/>
              <a:t>Dff9, Ferguson, Donald, xxx</a:t>
            </a:r>
          </a:p>
          <a:p>
            <a:r>
              <a:rPr lang="en-US" dirty="0"/>
              <a:t>YY5, Yemini, </a:t>
            </a:r>
            <a:r>
              <a:rPr lang="en-US" dirty="0" err="1"/>
              <a:t>Yechiam</a:t>
            </a:r>
            <a:r>
              <a:rPr lang="en-US" dirty="0"/>
              <a:t>, </a:t>
            </a:r>
            <a:r>
              <a:rPr lang="en-US" dirty="0" err="1"/>
              <a:t>yyy</a:t>
            </a:r>
            <a:endParaRPr lang="en-US" dirty="0"/>
          </a:p>
          <a:p>
            <a:endParaRPr lang="en-US" dirty="0"/>
          </a:p>
          <a:p>
            <a:r>
              <a:rPr lang="en-US" dirty="0"/>
              <a:t>(</a:t>
            </a:r>
            <a:r>
              <a:rPr lang="en-US" dirty="0" err="1"/>
              <a:t>uni</a:t>
            </a:r>
            <a:r>
              <a:rPr lang="en-US" dirty="0"/>
              <a:t>, </a:t>
            </a:r>
            <a:r>
              <a:rPr lang="en-US" dirty="0" err="1"/>
              <a:t>lname</a:t>
            </a:r>
            <a:r>
              <a:rPr lang="en-US" dirty="0"/>
              <a:t>)</a:t>
            </a:r>
          </a:p>
          <a:p>
            <a:r>
              <a:rPr lang="en-US" dirty="0"/>
              <a:t>(email, </a:t>
            </a:r>
            <a:r>
              <a:rPr lang="en-US" dirty="0" err="1"/>
              <a:t>uni</a:t>
            </a:r>
            <a:r>
              <a:rPr lang="en-US" dirty="0"/>
              <a:t>)</a:t>
            </a:r>
          </a:p>
          <a:p>
            <a:endParaRPr lang="en-US" dirty="0"/>
          </a:p>
          <a:p>
            <a:r>
              <a:rPr lang="en-US" dirty="0"/>
              <a:t>Email</a:t>
            </a:r>
          </a:p>
          <a:p>
            <a:r>
              <a:rPr lang="en-US" dirty="0"/>
              <a:t>Uni</a:t>
            </a:r>
          </a:p>
        </p:txBody>
      </p:sp>
    </p:spTree>
    <p:extLst>
      <p:ext uri="{BB962C8B-B14F-4D97-AF65-F5344CB8AC3E}">
        <p14:creationId xmlns:p14="http://schemas.microsoft.com/office/powerpoint/2010/main" val="18106565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52400" y="496785"/>
            <a:ext cx="8839200" cy="4149930"/>
          </a:xfrm>
        </p:spPr>
        <p:txBody>
          <a:bodyPr/>
          <a:lstStyle/>
          <a:p>
            <a:pPr>
              <a:spcBef>
                <a:spcPts val="0"/>
              </a:spcBef>
              <a:spcAft>
                <a:spcPts val="100"/>
              </a:spcAft>
            </a:pPr>
            <a:r>
              <a:rPr lang="en-US" sz="1600" dirty="0"/>
              <a:t>Introduction</a:t>
            </a:r>
          </a:p>
          <a:p>
            <a:pPr lvl="1">
              <a:spcBef>
                <a:spcPts val="0"/>
              </a:spcBef>
              <a:spcAft>
                <a:spcPts val="100"/>
              </a:spcAft>
            </a:pPr>
            <a:r>
              <a:rPr lang="en-US" sz="1400" dirty="0"/>
              <a:t>Logistics, about your instructor, OHs, IAs.</a:t>
            </a:r>
          </a:p>
          <a:p>
            <a:pPr lvl="1">
              <a:spcBef>
                <a:spcPts val="0"/>
              </a:spcBef>
              <a:spcAft>
                <a:spcPts val="100"/>
              </a:spcAft>
            </a:pPr>
            <a:r>
              <a:rPr lang="en-US" sz="1400" dirty="0"/>
              <a:t>Homework, exams.</a:t>
            </a:r>
          </a:p>
          <a:p>
            <a:pPr>
              <a:spcBef>
                <a:spcPts val="0"/>
              </a:spcBef>
              <a:spcAft>
                <a:spcPts val="100"/>
              </a:spcAft>
            </a:pPr>
            <a:r>
              <a:rPr lang="en-US" sz="1600" strike="sngStrike" dirty="0">
                <a:solidFill>
                  <a:srgbClr val="FF0000"/>
                </a:solidFill>
              </a:rPr>
              <a:t>Data, Databases, Database Management Systems, Applications</a:t>
            </a:r>
          </a:p>
          <a:p>
            <a:pPr>
              <a:spcBef>
                <a:spcPts val="0"/>
              </a:spcBef>
              <a:spcAft>
                <a:spcPts val="100"/>
              </a:spcAft>
            </a:pPr>
            <a:r>
              <a:rPr lang="en-US" sz="1600" dirty="0"/>
              <a:t>Motivating Examples:</a:t>
            </a:r>
          </a:p>
          <a:p>
            <a:pPr lvl="1">
              <a:spcBef>
                <a:spcPts val="0"/>
              </a:spcBef>
              <a:spcAft>
                <a:spcPts val="100"/>
              </a:spcAft>
            </a:pPr>
            <a:r>
              <a:rPr lang="en-US" sz="1400" dirty="0"/>
              <a:t>Interactive, web application.</a:t>
            </a:r>
          </a:p>
          <a:p>
            <a:pPr lvl="1">
              <a:spcBef>
                <a:spcPts val="0"/>
              </a:spcBef>
              <a:spcAft>
                <a:spcPts val="100"/>
              </a:spcAft>
            </a:pPr>
            <a:r>
              <a:rPr lang="en-US" sz="1400" dirty="0"/>
              <a:t>Data analysis and visualization.</a:t>
            </a:r>
          </a:p>
          <a:p>
            <a:pPr>
              <a:spcBef>
                <a:spcPts val="0"/>
              </a:spcBef>
              <a:spcAft>
                <a:spcPts val="100"/>
              </a:spcAft>
            </a:pPr>
            <a:r>
              <a:rPr lang="en-US" sz="1600" dirty="0"/>
              <a:t>Database design, Entity-Relationship Model (Part 1)</a:t>
            </a:r>
          </a:p>
          <a:p>
            <a:pPr lvl="1">
              <a:spcBef>
                <a:spcPts val="0"/>
              </a:spcBef>
              <a:spcAft>
                <a:spcPts val="100"/>
              </a:spcAft>
            </a:pPr>
            <a:r>
              <a:rPr lang="en-US" sz="1400" dirty="0"/>
              <a:t>Database design process.</a:t>
            </a:r>
          </a:p>
          <a:p>
            <a:pPr lvl="1">
              <a:spcBef>
                <a:spcPts val="0"/>
              </a:spcBef>
              <a:spcAft>
                <a:spcPts val="100"/>
              </a:spcAft>
            </a:pPr>
            <a:r>
              <a:rPr lang="en-US" sz="1400" dirty="0"/>
              <a:t>ER-Model and diagrams.</a:t>
            </a:r>
          </a:p>
          <a:p>
            <a:pPr>
              <a:spcBef>
                <a:spcPts val="0"/>
              </a:spcBef>
              <a:spcAft>
                <a:spcPts val="100"/>
              </a:spcAft>
            </a:pPr>
            <a:r>
              <a:rPr lang="en-US" sz="1600" dirty="0"/>
              <a:t>The theory: The </a:t>
            </a:r>
            <a:r>
              <a:rPr lang="en-US" sz="1600" i="1" dirty="0"/>
              <a:t>Relational Model </a:t>
            </a:r>
            <a:r>
              <a:rPr lang="en-US" sz="1600" dirty="0"/>
              <a:t>(Part 1)</a:t>
            </a:r>
          </a:p>
          <a:p>
            <a:pPr lvl="1">
              <a:spcBef>
                <a:spcPts val="0"/>
              </a:spcBef>
              <a:spcAft>
                <a:spcPts val="100"/>
              </a:spcAft>
            </a:pPr>
            <a:r>
              <a:rPr lang="en-US" sz="1400" dirty="0"/>
              <a:t>Relational model, schema, keys, schema diagrams.</a:t>
            </a:r>
          </a:p>
          <a:p>
            <a:pPr lvl="1">
              <a:spcBef>
                <a:spcPts val="0"/>
              </a:spcBef>
              <a:spcAft>
                <a:spcPts val="100"/>
              </a:spcAft>
            </a:pPr>
            <a:r>
              <a:rPr lang="en-US" sz="1400" dirty="0"/>
              <a:t>Basics of relational algebra.</a:t>
            </a:r>
          </a:p>
          <a:p>
            <a:pPr>
              <a:spcBef>
                <a:spcPts val="0"/>
              </a:spcBef>
              <a:spcAft>
                <a:spcPts val="100"/>
              </a:spcAft>
            </a:pPr>
            <a:r>
              <a:rPr lang="en-US" sz="1600" dirty="0"/>
              <a:t>The realization: Structured Query Language (SQL) (Part 1)</a:t>
            </a:r>
          </a:p>
          <a:p>
            <a:pPr lvl="1">
              <a:spcBef>
                <a:spcPts val="0"/>
              </a:spcBef>
              <a:spcAft>
                <a:spcPts val="100"/>
              </a:spcAft>
            </a:pPr>
            <a:r>
              <a:rPr lang="en-US" sz="1400" dirty="0"/>
              <a:t>Basics of Data Definition Language.</a:t>
            </a:r>
          </a:p>
          <a:p>
            <a:pPr lvl="1">
              <a:spcBef>
                <a:spcPts val="0"/>
              </a:spcBef>
              <a:spcAft>
                <a:spcPts val="100"/>
              </a:spcAft>
            </a:pPr>
            <a:r>
              <a:rPr lang="en-US" sz="1400" dirty="0"/>
              <a:t>Basics of Data Manipulation Language (Query).</a:t>
            </a:r>
          </a:p>
          <a:p>
            <a:pPr>
              <a:spcBef>
                <a:spcPts val="0"/>
              </a:spcBef>
              <a:spcAft>
                <a:spcPts val="100"/>
              </a:spcAft>
            </a:pPr>
            <a:r>
              <a:rPr lang="en-US" sz="1600" dirty="0"/>
              <a:t>Homework 1 – (Initial)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786421" cy="1938992"/>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hlinkClick r:id="rId2"/>
              </a:rPr>
              <a:t>https://www.db-book.com/db7/slides-dir/index.html</a:t>
            </a:r>
            <a:endParaRPr lang="en-US" sz="1200" dirty="0">
              <a:solidFill>
                <a:srgbClr val="FF0000"/>
              </a:solidFill>
            </a:endParaRPr>
          </a:p>
          <a:p>
            <a:pPr marL="285750" indent="-285750">
              <a:buFont typeface="Arial" panose="020B0604020202020204" pitchFamily="34" charset="0"/>
              <a:buChar char="•"/>
            </a:pPr>
            <a:r>
              <a:rPr lang="en-US" sz="1200" dirty="0">
                <a:solidFill>
                  <a:srgbClr val="FF0000"/>
                </a:solidFill>
              </a:rPr>
              <a:t>Homework assignments and exams will test</a:t>
            </a:r>
            <a:br>
              <a:rPr lang="en-US" sz="1200" dirty="0">
                <a:solidFill>
                  <a:srgbClr val="FF0000"/>
                </a:solidFill>
              </a:rPr>
            </a:br>
            <a:r>
              <a:rPr lang="en-US" sz="1200" dirty="0">
                <a:solidFill>
                  <a:srgbClr val="FF0000"/>
                </a:solidFill>
              </a:rPr>
              <a:t>knowledge and if you have reviewed material.</a:t>
            </a:r>
          </a:p>
        </p:txBody>
      </p:sp>
    </p:spTree>
    <p:extLst>
      <p:ext uri="{BB962C8B-B14F-4D97-AF65-F5344CB8AC3E}">
        <p14:creationId xmlns:p14="http://schemas.microsoft.com/office/powerpoint/2010/main" val="6492187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F5A69D-F0C5-504F-89B5-200DFF0D6D39}"/>
              </a:ext>
            </a:extLst>
          </p:cNvPr>
          <p:cNvSpPr>
            <a:spLocks noGrp="1"/>
          </p:cNvSpPr>
          <p:nvPr>
            <p:ph idx="1"/>
          </p:nvPr>
        </p:nvSpPr>
        <p:spPr>
          <a:xfrm>
            <a:off x="152400" y="666750"/>
            <a:ext cx="8839200" cy="4038600"/>
          </a:xfrm>
        </p:spPr>
        <p:txBody>
          <a:bodyPr/>
          <a:lstStyle/>
          <a:p>
            <a:r>
              <a:rPr lang="en-US" sz="1800" dirty="0"/>
              <a:t>First two relations in relational schema notation:</a:t>
            </a:r>
          </a:p>
          <a:p>
            <a:pPr lvl="1"/>
            <a:r>
              <a:rPr lang="en-US" sz="1600" dirty="0"/>
              <a:t>Department(</a:t>
            </a:r>
            <a:r>
              <a:rPr lang="en-US" sz="1600" dirty="0" err="1"/>
              <a:t>department_name</a:t>
            </a:r>
            <a:r>
              <a:rPr lang="en-US" sz="1600" dirty="0"/>
              <a:t>, </a:t>
            </a:r>
            <a:r>
              <a:rPr lang="en-US" sz="1600" u="sng" dirty="0" err="1"/>
              <a:t>department_id</a:t>
            </a:r>
            <a:r>
              <a:rPr lang="en-US" sz="1600" dirty="0"/>
              <a:t>)</a:t>
            </a:r>
          </a:p>
          <a:p>
            <a:pPr lvl="1"/>
            <a:r>
              <a:rPr lang="en-US" sz="1600" dirty="0"/>
              <a:t>Faculty(</a:t>
            </a:r>
            <a:r>
              <a:rPr lang="en-US" sz="1600" u="sng" dirty="0"/>
              <a:t>UNI</a:t>
            </a:r>
            <a:r>
              <a:rPr lang="en-US" sz="1600" dirty="0"/>
              <a:t>, </a:t>
            </a:r>
            <a:r>
              <a:rPr lang="en-US" sz="1600" dirty="0" err="1"/>
              <a:t>first_name</a:t>
            </a:r>
            <a:r>
              <a:rPr lang="en-US" sz="1600" dirty="0"/>
              <a:t>, </a:t>
            </a:r>
            <a:r>
              <a:rPr lang="en-US" sz="1600" dirty="0" err="1"/>
              <a:t>last_name</a:t>
            </a:r>
            <a:r>
              <a:rPr lang="en-US" sz="1600" dirty="0"/>
              <a:t>, </a:t>
            </a:r>
            <a:r>
              <a:rPr lang="en-US" sz="1600" b="1" dirty="0" err="1"/>
              <a:t>department_id</a:t>
            </a:r>
            <a:r>
              <a:rPr lang="en-US" sz="1600" dirty="0"/>
              <a:t>)</a:t>
            </a:r>
          </a:p>
          <a:p>
            <a:r>
              <a:rPr lang="en-US" sz="1800" dirty="0"/>
              <a:t>Relationship:</a:t>
            </a:r>
          </a:p>
          <a:p>
            <a:pPr lvl="1"/>
            <a:r>
              <a:rPr lang="en-US" sz="1600" dirty="0"/>
              <a:t>A faculty “has” exactly one department.</a:t>
            </a:r>
          </a:p>
          <a:p>
            <a:pPr lvl="1"/>
            <a:r>
              <a:rPr lang="en-US" sz="1600" dirty="0"/>
              <a:t>A department as 0, 1 or many faculty.</a:t>
            </a:r>
          </a:p>
        </p:txBody>
      </p:sp>
      <p:sp>
        <p:nvSpPr>
          <p:cNvPr id="3" name="Title 2">
            <a:extLst>
              <a:ext uri="{FF2B5EF4-FFF2-40B4-BE49-F238E27FC236}">
                <a16:creationId xmlns:a16="http://schemas.microsoft.com/office/drawing/2014/main" id="{1AE41327-77DF-0343-AB24-D90E6B2C9BD6}"/>
              </a:ext>
            </a:extLst>
          </p:cNvPr>
          <p:cNvSpPr>
            <a:spLocks noGrp="1"/>
          </p:cNvSpPr>
          <p:nvPr>
            <p:ph type="title"/>
          </p:nvPr>
        </p:nvSpPr>
        <p:spPr/>
        <p:txBody>
          <a:bodyPr/>
          <a:lstStyle/>
          <a:p>
            <a:r>
              <a:rPr lang="en-US" dirty="0"/>
              <a:t>Start Building our </a:t>
            </a:r>
            <a:r>
              <a:rPr lang="en-US" dirty="0" err="1"/>
              <a:t>Datamodel</a:t>
            </a:r>
            <a:endParaRPr lang="en-US" dirty="0"/>
          </a:p>
        </p:txBody>
      </p:sp>
      <p:pic>
        <p:nvPicPr>
          <p:cNvPr id="6" name="Picture 5">
            <a:extLst>
              <a:ext uri="{FF2B5EF4-FFF2-40B4-BE49-F238E27FC236}">
                <a16:creationId xmlns:a16="http://schemas.microsoft.com/office/drawing/2014/main" id="{34F8C532-BF3C-45FE-92F6-37CDB1F30234}"/>
              </a:ext>
            </a:extLst>
          </p:cNvPr>
          <p:cNvPicPr>
            <a:picLocks noChangeAspect="1"/>
          </p:cNvPicPr>
          <p:nvPr/>
        </p:nvPicPr>
        <p:blipFill>
          <a:blip r:embed="rId2"/>
          <a:stretch>
            <a:fillRect/>
          </a:stretch>
        </p:blipFill>
        <p:spPr>
          <a:xfrm>
            <a:off x="6172200" y="1242968"/>
            <a:ext cx="1498840" cy="2733764"/>
          </a:xfrm>
          <a:prstGeom prst="rect">
            <a:avLst/>
          </a:prstGeom>
        </p:spPr>
      </p:pic>
    </p:spTree>
    <p:extLst>
      <p:ext uri="{BB962C8B-B14F-4D97-AF65-F5344CB8AC3E}">
        <p14:creationId xmlns:p14="http://schemas.microsoft.com/office/powerpoint/2010/main" val="19050275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Structured Query Language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34009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r>
              <a:rPr lang="en-US" dirty="0"/>
              <a:t>DDL</a:t>
            </a:r>
          </a:p>
          <a:p>
            <a:r>
              <a:rPr lang="en-US" dirty="0"/>
              <a:t>DML</a:t>
            </a:r>
          </a:p>
        </p:txBody>
      </p:sp>
    </p:spTree>
    <p:extLst>
      <p:ext uri="{BB962C8B-B14F-4D97-AF65-F5344CB8AC3E}">
        <p14:creationId xmlns:p14="http://schemas.microsoft.com/office/powerpoint/2010/main" val="11653322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76193263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a:t>
            </a: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Worked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83</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W4111_002_2024_1: Lecture 1: Introduction, Course Overview, Foundational Concepts			© Donald F. Ferguson, 2024</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488913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52400" y="819150"/>
            <a:ext cx="8839200" cy="3810000"/>
          </a:xfrm>
        </p:spPr>
        <p:txBody>
          <a:bodyPr/>
          <a:lstStyle/>
          <a:p>
            <a:r>
              <a:rPr lang="en-US" sz="1800" dirty="0"/>
              <a:t>The administrative staff of the Dept. of Computer Science </a:t>
            </a:r>
            <a:r>
              <a:rPr lang="en-US" sz="1800" b="1" dirty="0"/>
              <a:t>directly</a:t>
            </a:r>
            <a:r>
              <a:rPr lang="en-US" sz="1800" dirty="0"/>
              <a:t> manages enrollment in the W4111 sections and the wait lists. This is true of several courses.</a:t>
            </a:r>
          </a:p>
          <a:p>
            <a:pPr lvl="1"/>
            <a:r>
              <a:rPr lang="en-US" sz="1600" dirty="0"/>
              <a:t>COMS W4111 is </a:t>
            </a:r>
            <a:r>
              <a:rPr lang="en-US" sz="1600" b="1" dirty="0"/>
              <a:t>ALWAYS</a:t>
            </a:r>
            <a:r>
              <a:rPr lang="en-US" sz="1600" dirty="0"/>
              <a:t> oversubscribed and has huge wait lists.</a:t>
            </a:r>
          </a:p>
          <a:p>
            <a:pPr lvl="1"/>
            <a:r>
              <a:rPr lang="en-US" sz="1600" dirty="0"/>
              <a:t>The course is a requirement for several majors and tracks.</a:t>
            </a:r>
          </a:p>
          <a:p>
            <a:pPr lvl="1"/>
            <a:r>
              <a:rPr lang="en-US" sz="1600" dirty="0"/>
              <a:t>There are </a:t>
            </a:r>
            <a:r>
              <a:rPr lang="en-US" sz="1600" b="1" dirty="0"/>
              <a:t>complex rules</a:t>
            </a:r>
            <a:r>
              <a:rPr lang="en-US" sz="1600" dirty="0"/>
              <a:t> about prioritizing students for course enrollment. </a:t>
            </a:r>
            <a:br>
              <a:rPr lang="en-US" sz="1600" dirty="0"/>
            </a:br>
            <a:endParaRPr lang="en-US" sz="1600" dirty="0"/>
          </a:p>
          <a:p>
            <a:r>
              <a:rPr lang="en-US" sz="1800" dirty="0"/>
              <a:t>Faculty follow department policies and do not manage waitlists, despite the info that identifies the waitlist as “Instructor Managed.”</a:t>
            </a:r>
            <a:br>
              <a:rPr lang="en-US" sz="1800" dirty="0"/>
            </a:br>
            <a:endParaRPr lang="en-US" sz="1800" dirty="0"/>
          </a:p>
          <a:p>
            <a:r>
              <a:rPr lang="en-US" sz="1800" dirty="0"/>
              <a:t>Slide 3 provides more details.</a:t>
            </a:r>
            <a:endParaRPr lang="en-US" sz="1600" dirty="0"/>
          </a:p>
          <a:p>
            <a:pPr marL="0" indent="0">
              <a:buNone/>
            </a:pPr>
            <a:endParaRPr lang="en-US" sz="1800" dirty="0"/>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Waitlist</a:t>
            </a:r>
          </a:p>
        </p:txBody>
      </p:sp>
    </p:spTree>
    <p:extLst>
      <p:ext uri="{BB962C8B-B14F-4D97-AF65-F5344CB8AC3E}">
        <p14:creationId xmlns:p14="http://schemas.microsoft.com/office/powerpoint/2010/main" val="2160774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81302</TotalTime>
  <Words>8113</Words>
  <Application>Microsoft Macintosh PowerPoint</Application>
  <PresentationFormat>On-screen Show (16:9)</PresentationFormat>
  <Paragraphs>861</Paragraphs>
  <Slides>85</Slides>
  <Notes>52</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85</vt:i4>
      </vt:variant>
    </vt:vector>
  </HeadingPairs>
  <TitlesOfParts>
    <vt:vector size="103" baseType="lpstr">
      <vt:lpstr>ＭＳ Ｐゴシック</vt:lpstr>
      <vt:lpstr>-apple-system</vt:lpstr>
      <vt:lpstr>Arial</vt:lpstr>
      <vt:lpstr>Arial</vt:lpstr>
      <vt:lpstr>Calibri</vt:lpstr>
      <vt:lpstr>Helvetica</vt:lpstr>
      <vt:lpstr>Helvetica Neue</vt:lpstr>
      <vt:lpstr>Monotype Sorts</vt:lpstr>
      <vt:lpstr>Museo For Dell</vt:lpstr>
      <vt:lpstr>Symbol</vt:lpstr>
      <vt:lpstr>Times New Roman</vt:lpstr>
      <vt:lpstr>Webdings</vt:lpstr>
      <vt:lpstr>Wingdings</vt:lpstr>
      <vt:lpstr>Office Theme</vt:lpstr>
      <vt:lpstr>5_db-5-grey</vt:lpstr>
      <vt:lpstr>2_db-5-grey</vt:lpstr>
      <vt:lpstr>4_db-5-grey</vt:lpstr>
      <vt:lpstr>3_db-5-grey</vt:lpstr>
      <vt:lpstr>PowerPoint Presentation</vt:lpstr>
      <vt:lpstr>PowerPoint Presentation</vt:lpstr>
      <vt:lpstr>PowerPoint Presentation</vt:lpstr>
      <vt:lpstr>PowerPoint Presentation</vt:lpstr>
      <vt:lpstr>PowerPoint Presentation</vt:lpstr>
      <vt:lpstr>Contents</vt:lpstr>
      <vt:lpstr>PowerPoint Presentation</vt:lpstr>
      <vt:lpstr>PowerPoint Presentation</vt:lpstr>
      <vt:lpstr>Waitlist</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Two Common Database Applications</vt:lpstr>
      <vt:lpstr>Business Intelligence, Insight, Analysis, … …</vt:lpstr>
      <vt:lpstr>Switch to Notebook</vt:lpstr>
      <vt:lpstr>Web Application Problem Statement</vt:lpstr>
      <vt:lpstr>Interactive/Operational</vt:lpstr>
      <vt:lpstr>Interactive Full Stack Application</vt:lpstr>
      <vt:lpstr>PowerPoint Presentation</vt:lpstr>
      <vt:lpstr>Lectures and Topics</vt:lpstr>
      <vt:lpstr>PowerPoint Presentation</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Start Building our Datamodel</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Switch to Demos: Jupyter Notebook and DataGrip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574</cp:revision>
  <cp:lastPrinted>2018-11-15T21:01:50Z</cp:lastPrinted>
  <dcterms:created xsi:type="dcterms:W3CDTF">2010-04-12T23:12:02Z</dcterms:created>
  <dcterms:modified xsi:type="dcterms:W3CDTF">2024-01-20T00:01:34Z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